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57" r:id="rId3"/>
    <p:sldId id="258" r:id="rId4"/>
    <p:sldId id="259" r:id="rId5"/>
    <p:sldId id="260" r:id="rId6"/>
    <p:sldId id="261" r:id="rId7"/>
    <p:sldId id="262" r:id="rId8"/>
    <p:sldId id="263" r:id="rId9"/>
    <p:sldId id="264" r:id="rId10"/>
    <p:sldId id="265" r:id="rId11"/>
    <p:sldId id="273" r:id="rId12"/>
    <p:sldId id="266" r:id="rId13"/>
    <p:sldId id="267" r:id="rId14"/>
    <p:sldId id="268" r:id="rId15"/>
    <p:sldId id="270" r:id="rId16"/>
    <p:sldId id="271" r:id="rId17"/>
    <p:sldId id="272" r:id="rId18"/>
    <p:sldId id="274" r:id="rId19"/>
    <p:sldId id="275" r:id="rId20"/>
    <p:sldId id="276" r:id="rId21"/>
    <p:sldId id="277" r:id="rId22"/>
    <p:sldId id="280" r:id="rId23"/>
    <p:sldId id="279" r:id="rId24"/>
    <p:sldId id="281" r:id="rId25"/>
    <p:sldId id="282" r:id="rId26"/>
    <p:sldId id="283" r:id="rId27"/>
    <p:sldId id="284" r:id="rId28"/>
    <p:sldId id="285" r:id="rId29"/>
    <p:sldId id="286" r:id="rId30"/>
    <p:sldId id="287"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6" d="100"/>
          <a:sy n="66" d="100"/>
        </p:scale>
        <p:origin x="72" y="1416"/>
      </p:cViewPr>
      <p:guideLst/>
    </p:cSldViewPr>
  </p:slideViewPr>
  <p:notesTextViewPr>
    <p:cViewPr>
      <p:scale>
        <a:sx n="1" d="1"/>
        <a:sy n="1" d="1"/>
      </p:scale>
      <p:origin x="0" y="0"/>
    </p:cViewPr>
  </p:notesTextViewPr>
  <p:sorterViewPr>
    <p:cViewPr>
      <p:scale>
        <a:sx n="100" d="100"/>
        <a:sy n="100" d="100"/>
      </p:scale>
      <p:origin x="0" y="-336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2851FE7-8411-4808-BDB4-F4F4E24D3FB9}" type="datetimeFigureOut">
              <a:rPr lang="en-GB" smtClean="0"/>
              <a:t>06/01/2019</a:t>
            </a:fld>
            <a:endParaRPr lang="en-GB"/>
          </a:p>
        </p:txBody>
      </p:sp>
      <p:sp>
        <p:nvSpPr>
          <p:cNvPr id="5" name="Footer Placeholder 4"/>
          <p:cNvSpPr>
            <a:spLocks noGrp="1"/>
          </p:cNvSpPr>
          <p:nvPr>
            <p:ph type="ftr" sz="quarter" idx="11"/>
          </p:nvPr>
        </p:nvSpPr>
        <p:spPr>
          <a:xfrm>
            <a:off x="1371600" y="4323845"/>
            <a:ext cx="6400800" cy="365125"/>
          </a:xfrm>
        </p:spPr>
        <p:txBody>
          <a:bodyPr/>
          <a:lstStyle/>
          <a:p>
            <a:endParaRPr lang="en-GB"/>
          </a:p>
        </p:txBody>
      </p:sp>
      <p:sp>
        <p:nvSpPr>
          <p:cNvPr id="6" name="Slide Number Placeholder 5"/>
          <p:cNvSpPr>
            <a:spLocks noGrp="1"/>
          </p:cNvSpPr>
          <p:nvPr>
            <p:ph type="sldNum" sz="quarter" idx="12"/>
          </p:nvPr>
        </p:nvSpPr>
        <p:spPr>
          <a:xfrm>
            <a:off x="8077200" y="1430866"/>
            <a:ext cx="2743200" cy="365125"/>
          </a:xfrm>
        </p:spPr>
        <p:txBody>
          <a:bodyPr/>
          <a:lstStyle/>
          <a:p>
            <a:fld id="{D5E9F443-4B89-4E64-914F-8CB397602C4A}" type="slidenum">
              <a:rPr lang="en-GB" smtClean="0"/>
              <a:t>‹#›</a:t>
            </a:fld>
            <a:endParaRPr lang="en-GB"/>
          </a:p>
        </p:txBody>
      </p:sp>
    </p:spTree>
    <p:extLst>
      <p:ext uri="{BB962C8B-B14F-4D97-AF65-F5344CB8AC3E}">
        <p14:creationId xmlns:p14="http://schemas.microsoft.com/office/powerpoint/2010/main" val="3998374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851FE7-8411-4808-BDB4-F4F4E24D3FB9}" type="datetimeFigureOut">
              <a:rPr lang="en-GB" smtClean="0"/>
              <a:t>06/01/2019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E9F443-4B89-4E64-914F-8CB397602C4A}" type="slidenum">
              <a:rPr lang="en-GB" smtClean="0"/>
              <a:t>‹#›</a:t>
            </a:fld>
            <a:endParaRPr lang="en-GB"/>
          </a:p>
        </p:txBody>
      </p:sp>
    </p:spTree>
    <p:extLst>
      <p:ext uri="{BB962C8B-B14F-4D97-AF65-F5344CB8AC3E}">
        <p14:creationId xmlns:p14="http://schemas.microsoft.com/office/powerpoint/2010/main" val="3019825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2851FE7-8411-4808-BDB4-F4F4E24D3FB9}" type="datetimeFigureOut">
              <a:rPr lang="en-GB" smtClean="0"/>
              <a:t>06/01/2019</a:t>
            </a:fld>
            <a:endParaRPr lang="en-GB"/>
          </a:p>
        </p:txBody>
      </p:sp>
      <p:sp>
        <p:nvSpPr>
          <p:cNvPr id="6" name="Footer Placeholder 5"/>
          <p:cNvSpPr>
            <a:spLocks noGrp="1"/>
          </p:cNvSpPr>
          <p:nvPr>
            <p:ph type="ftr" sz="quarter" idx="11"/>
          </p:nvPr>
        </p:nvSpPr>
        <p:spPr>
          <a:xfrm>
            <a:off x="685800" y="379941"/>
            <a:ext cx="6991492" cy="365125"/>
          </a:xfrm>
        </p:spPr>
        <p:txBody>
          <a:bodyPr/>
          <a:lstStyle/>
          <a:p>
            <a:endParaRPr lang="en-GB"/>
          </a:p>
        </p:txBody>
      </p:sp>
      <p:sp>
        <p:nvSpPr>
          <p:cNvPr id="7" name="Slide Number Placeholder 6"/>
          <p:cNvSpPr>
            <a:spLocks noGrp="1"/>
          </p:cNvSpPr>
          <p:nvPr>
            <p:ph type="sldNum" sz="quarter" idx="12"/>
          </p:nvPr>
        </p:nvSpPr>
        <p:spPr>
          <a:xfrm>
            <a:off x="10862452" y="381000"/>
            <a:ext cx="643748" cy="365125"/>
          </a:xfrm>
        </p:spPr>
        <p:txBody>
          <a:bodyPr/>
          <a:lstStyle/>
          <a:p>
            <a:fld id="{D5E9F443-4B89-4E64-914F-8CB397602C4A}" type="slidenum">
              <a:rPr lang="en-GB" smtClean="0"/>
              <a:t>‹#›</a:t>
            </a:fld>
            <a:endParaRPr lang="en-GB"/>
          </a:p>
        </p:txBody>
      </p:sp>
    </p:spTree>
    <p:extLst>
      <p:ext uri="{BB962C8B-B14F-4D97-AF65-F5344CB8AC3E}">
        <p14:creationId xmlns:p14="http://schemas.microsoft.com/office/powerpoint/2010/main" val="2796795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2851FE7-8411-4808-BDB4-F4F4E24D3FB9}" type="datetimeFigureOut">
              <a:rPr lang="en-GB" smtClean="0"/>
              <a:t>06/01/2019</a:t>
            </a:fld>
            <a:endParaRPr lang="en-GB"/>
          </a:p>
        </p:txBody>
      </p:sp>
      <p:sp>
        <p:nvSpPr>
          <p:cNvPr id="6" name="Footer Placeholder 5"/>
          <p:cNvSpPr>
            <a:spLocks noGrp="1"/>
          </p:cNvSpPr>
          <p:nvPr>
            <p:ph type="ftr" sz="quarter" idx="11"/>
          </p:nvPr>
        </p:nvSpPr>
        <p:spPr>
          <a:xfrm>
            <a:off x="685800" y="379941"/>
            <a:ext cx="6991492" cy="365125"/>
          </a:xfrm>
        </p:spPr>
        <p:txBody>
          <a:bodyPr/>
          <a:lstStyle/>
          <a:p>
            <a:endParaRPr lang="en-GB"/>
          </a:p>
        </p:txBody>
      </p:sp>
      <p:sp>
        <p:nvSpPr>
          <p:cNvPr id="7" name="Slide Number Placeholder 6"/>
          <p:cNvSpPr>
            <a:spLocks noGrp="1"/>
          </p:cNvSpPr>
          <p:nvPr>
            <p:ph type="sldNum" sz="quarter" idx="12"/>
          </p:nvPr>
        </p:nvSpPr>
        <p:spPr>
          <a:xfrm>
            <a:off x="10862452" y="381000"/>
            <a:ext cx="643748" cy="365125"/>
          </a:xfrm>
        </p:spPr>
        <p:txBody>
          <a:bodyPr/>
          <a:lstStyle/>
          <a:p>
            <a:fld id="{D5E9F443-4B89-4E64-914F-8CB397602C4A}" type="slidenum">
              <a:rPr lang="en-GB" smtClean="0"/>
              <a:t>‹#›</a:t>
            </a:fld>
            <a:endParaRPr lang="en-GB"/>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29320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C2851FE7-8411-4808-BDB4-F4F4E24D3FB9}" type="datetimeFigureOut">
              <a:rPr lang="en-GB" smtClean="0"/>
              <a:t>06/01/2019</a:t>
            </a:fld>
            <a:endParaRPr lang="en-GB"/>
          </a:p>
        </p:txBody>
      </p:sp>
      <p:sp>
        <p:nvSpPr>
          <p:cNvPr id="6" name="Footer Placeholder 5"/>
          <p:cNvSpPr>
            <a:spLocks noGrp="1"/>
          </p:cNvSpPr>
          <p:nvPr>
            <p:ph type="ftr" sz="quarter" idx="11"/>
          </p:nvPr>
        </p:nvSpPr>
        <p:spPr>
          <a:xfrm>
            <a:off x="685800" y="378883"/>
            <a:ext cx="6991492" cy="365125"/>
          </a:xfrm>
        </p:spPr>
        <p:txBody>
          <a:bodyPr/>
          <a:lstStyle/>
          <a:p>
            <a:endParaRPr lang="en-GB"/>
          </a:p>
        </p:txBody>
      </p:sp>
      <p:sp>
        <p:nvSpPr>
          <p:cNvPr id="7" name="Slide Number Placeholder 6"/>
          <p:cNvSpPr>
            <a:spLocks noGrp="1"/>
          </p:cNvSpPr>
          <p:nvPr>
            <p:ph type="sldNum" sz="quarter" idx="12"/>
          </p:nvPr>
        </p:nvSpPr>
        <p:spPr>
          <a:xfrm>
            <a:off x="10862452" y="381000"/>
            <a:ext cx="643748" cy="365125"/>
          </a:xfrm>
        </p:spPr>
        <p:txBody>
          <a:bodyPr/>
          <a:lstStyle/>
          <a:p>
            <a:fld id="{D5E9F443-4B89-4E64-914F-8CB397602C4A}" type="slidenum">
              <a:rPr lang="en-GB" smtClean="0"/>
              <a:t>‹#›</a:t>
            </a:fld>
            <a:endParaRPr lang="en-GB"/>
          </a:p>
        </p:txBody>
      </p:sp>
    </p:spTree>
    <p:extLst>
      <p:ext uri="{BB962C8B-B14F-4D97-AF65-F5344CB8AC3E}">
        <p14:creationId xmlns:p14="http://schemas.microsoft.com/office/powerpoint/2010/main" val="381240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2851FE7-8411-4808-BDB4-F4F4E24D3FB9}" type="datetimeFigureOut">
              <a:rPr lang="en-GB" smtClean="0"/>
              <a:t>06/01/2019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5E9F443-4B89-4E64-914F-8CB397602C4A}" type="slidenum">
              <a:rPr lang="en-GB" smtClean="0"/>
              <a:t>‹#›</a:t>
            </a:fld>
            <a:endParaRPr lang="en-GB"/>
          </a:p>
        </p:txBody>
      </p:sp>
    </p:spTree>
    <p:extLst>
      <p:ext uri="{BB962C8B-B14F-4D97-AF65-F5344CB8AC3E}">
        <p14:creationId xmlns:p14="http://schemas.microsoft.com/office/powerpoint/2010/main" val="3771126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2851FE7-8411-4808-BDB4-F4F4E24D3FB9}" type="datetimeFigureOut">
              <a:rPr lang="en-GB" smtClean="0"/>
              <a:t>06/01/2019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5E9F443-4B89-4E64-914F-8CB397602C4A}" type="slidenum">
              <a:rPr lang="en-GB" smtClean="0"/>
              <a:t>‹#›</a:t>
            </a:fld>
            <a:endParaRPr lang="en-GB"/>
          </a:p>
        </p:txBody>
      </p:sp>
    </p:spTree>
    <p:extLst>
      <p:ext uri="{BB962C8B-B14F-4D97-AF65-F5344CB8AC3E}">
        <p14:creationId xmlns:p14="http://schemas.microsoft.com/office/powerpoint/2010/main" val="350040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851FE7-8411-4808-BDB4-F4F4E24D3FB9}" type="datetimeFigureOut">
              <a:rPr lang="en-GB" smtClean="0"/>
              <a:t>06/01/2019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E9F443-4B89-4E64-914F-8CB397602C4A}" type="slidenum">
              <a:rPr lang="en-GB" smtClean="0"/>
              <a:t>‹#›</a:t>
            </a:fld>
            <a:endParaRPr lang="en-GB"/>
          </a:p>
        </p:txBody>
      </p:sp>
    </p:spTree>
    <p:extLst>
      <p:ext uri="{BB962C8B-B14F-4D97-AF65-F5344CB8AC3E}">
        <p14:creationId xmlns:p14="http://schemas.microsoft.com/office/powerpoint/2010/main" val="777115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C2851FE7-8411-4808-BDB4-F4F4E24D3FB9}" type="datetimeFigureOut">
              <a:rPr lang="en-GB" smtClean="0"/>
              <a:t>06/01/2019</a:t>
            </a:fld>
            <a:endParaRPr lang="en-GB"/>
          </a:p>
        </p:txBody>
      </p:sp>
      <p:sp>
        <p:nvSpPr>
          <p:cNvPr id="5" name="Footer Placeholder 4"/>
          <p:cNvSpPr>
            <a:spLocks noGrp="1"/>
          </p:cNvSpPr>
          <p:nvPr>
            <p:ph type="ftr" sz="quarter" idx="11"/>
          </p:nvPr>
        </p:nvSpPr>
        <p:spPr>
          <a:xfrm>
            <a:off x="685800" y="381000"/>
            <a:ext cx="6991492" cy="365125"/>
          </a:xfrm>
        </p:spPr>
        <p:txBody>
          <a:bodyPr/>
          <a:lstStyle/>
          <a:p>
            <a:endParaRPr lang="en-GB"/>
          </a:p>
        </p:txBody>
      </p:sp>
      <p:sp>
        <p:nvSpPr>
          <p:cNvPr id="6" name="Slide Number Placeholder 5"/>
          <p:cNvSpPr>
            <a:spLocks noGrp="1"/>
          </p:cNvSpPr>
          <p:nvPr>
            <p:ph type="sldNum" sz="quarter" idx="12"/>
          </p:nvPr>
        </p:nvSpPr>
        <p:spPr>
          <a:xfrm>
            <a:off x="10862452" y="381000"/>
            <a:ext cx="643748" cy="365125"/>
          </a:xfrm>
        </p:spPr>
        <p:txBody>
          <a:bodyPr/>
          <a:lstStyle/>
          <a:p>
            <a:fld id="{D5E9F443-4B89-4E64-914F-8CB397602C4A}" type="slidenum">
              <a:rPr lang="en-GB" smtClean="0"/>
              <a:t>‹#›</a:t>
            </a:fld>
            <a:endParaRPr lang="en-GB"/>
          </a:p>
        </p:txBody>
      </p:sp>
    </p:spTree>
    <p:extLst>
      <p:ext uri="{BB962C8B-B14F-4D97-AF65-F5344CB8AC3E}">
        <p14:creationId xmlns:p14="http://schemas.microsoft.com/office/powerpoint/2010/main" val="1756305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851FE7-8411-4808-BDB4-F4F4E24D3FB9}" type="datetimeFigureOut">
              <a:rPr lang="en-GB" smtClean="0"/>
              <a:t>06/01/2019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E9F443-4B89-4E64-914F-8CB397602C4A}" type="slidenum">
              <a:rPr lang="en-GB" smtClean="0"/>
              <a:t>‹#›</a:t>
            </a:fld>
            <a:endParaRPr lang="en-GB"/>
          </a:p>
        </p:txBody>
      </p:sp>
    </p:spTree>
    <p:extLst>
      <p:ext uri="{BB962C8B-B14F-4D97-AF65-F5344CB8AC3E}">
        <p14:creationId xmlns:p14="http://schemas.microsoft.com/office/powerpoint/2010/main" val="2547610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C2851FE7-8411-4808-BDB4-F4F4E24D3FB9}" type="datetimeFigureOut">
              <a:rPr lang="en-GB" smtClean="0"/>
              <a:t>06/01/2019</a:t>
            </a:fld>
            <a:endParaRPr lang="en-GB"/>
          </a:p>
        </p:txBody>
      </p:sp>
      <p:sp>
        <p:nvSpPr>
          <p:cNvPr id="5" name="Footer Placeholder 4"/>
          <p:cNvSpPr>
            <a:spLocks noGrp="1"/>
          </p:cNvSpPr>
          <p:nvPr>
            <p:ph type="ftr" sz="quarter" idx="11"/>
          </p:nvPr>
        </p:nvSpPr>
        <p:spPr>
          <a:xfrm>
            <a:off x="685800" y="381001"/>
            <a:ext cx="6991492" cy="364065"/>
          </a:xfrm>
        </p:spPr>
        <p:txBody>
          <a:bodyPr/>
          <a:lstStyle/>
          <a:p>
            <a:endParaRPr lang="en-GB"/>
          </a:p>
        </p:txBody>
      </p:sp>
      <p:sp>
        <p:nvSpPr>
          <p:cNvPr id="6" name="Slide Number Placeholder 5"/>
          <p:cNvSpPr>
            <a:spLocks noGrp="1"/>
          </p:cNvSpPr>
          <p:nvPr>
            <p:ph type="sldNum" sz="quarter" idx="12"/>
          </p:nvPr>
        </p:nvSpPr>
        <p:spPr>
          <a:xfrm>
            <a:off x="10862452" y="381000"/>
            <a:ext cx="643748" cy="365125"/>
          </a:xfrm>
        </p:spPr>
        <p:txBody>
          <a:bodyPr/>
          <a:lstStyle/>
          <a:p>
            <a:fld id="{D5E9F443-4B89-4E64-914F-8CB397602C4A}" type="slidenum">
              <a:rPr lang="en-GB" smtClean="0"/>
              <a:t>‹#›</a:t>
            </a:fld>
            <a:endParaRPr lang="en-GB"/>
          </a:p>
        </p:txBody>
      </p:sp>
    </p:spTree>
    <p:extLst>
      <p:ext uri="{BB962C8B-B14F-4D97-AF65-F5344CB8AC3E}">
        <p14:creationId xmlns:p14="http://schemas.microsoft.com/office/powerpoint/2010/main" val="1878538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851FE7-8411-4808-BDB4-F4F4E24D3FB9}" type="datetimeFigureOut">
              <a:rPr lang="en-GB" smtClean="0"/>
              <a:t>06/01/2019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E9F443-4B89-4E64-914F-8CB397602C4A}" type="slidenum">
              <a:rPr lang="en-GB" smtClean="0"/>
              <a:t>‹#›</a:t>
            </a:fld>
            <a:endParaRPr lang="en-GB"/>
          </a:p>
        </p:txBody>
      </p:sp>
    </p:spTree>
    <p:extLst>
      <p:ext uri="{BB962C8B-B14F-4D97-AF65-F5344CB8AC3E}">
        <p14:creationId xmlns:p14="http://schemas.microsoft.com/office/powerpoint/2010/main" val="3779607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851FE7-8411-4808-BDB4-F4F4E24D3FB9}" type="datetimeFigureOut">
              <a:rPr lang="en-GB" smtClean="0"/>
              <a:t>06/01/2019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5E9F443-4B89-4E64-914F-8CB397602C4A}" type="slidenum">
              <a:rPr lang="en-GB" smtClean="0"/>
              <a:t>‹#›</a:t>
            </a:fld>
            <a:endParaRPr lang="en-GB"/>
          </a:p>
        </p:txBody>
      </p:sp>
    </p:spTree>
    <p:extLst>
      <p:ext uri="{BB962C8B-B14F-4D97-AF65-F5344CB8AC3E}">
        <p14:creationId xmlns:p14="http://schemas.microsoft.com/office/powerpoint/2010/main" val="744429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851FE7-8411-4808-BDB4-F4F4E24D3FB9}" type="datetimeFigureOut">
              <a:rPr lang="en-GB" smtClean="0"/>
              <a:t>06/01/2019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5E9F443-4B89-4E64-914F-8CB397602C4A}" type="slidenum">
              <a:rPr lang="en-GB" smtClean="0"/>
              <a:t>‹#›</a:t>
            </a:fld>
            <a:endParaRPr lang="en-GB"/>
          </a:p>
        </p:txBody>
      </p:sp>
    </p:spTree>
    <p:extLst>
      <p:ext uri="{BB962C8B-B14F-4D97-AF65-F5344CB8AC3E}">
        <p14:creationId xmlns:p14="http://schemas.microsoft.com/office/powerpoint/2010/main" val="4220655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51FE7-8411-4808-BDB4-F4F4E24D3FB9}" type="datetimeFigureOut">
              <a:rPr lang="en-GB" smtClean="0"/>
              <a:t>06/01/2019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5E9F443-4B89-4E64-914F-8CB397602C4A}" type="slidenum">
              <a:rPr lang="en-GB" smtClean="0"/>
              <a:t>‹#›</a:t>
            </a:fld>
            <a:endParaRPr lang="en-GB"/>
          </a:p>
        </p:txBody>
      </p:sp>
    </p:spTree>
    <p:extLst>
      <p:ext uri="{BB962C8B-B14F-4D97-AF65-F5344CB8AC3E}">
        <p14:creationId xmlns:p14="http://schemas.microsoft.com/office/powerpoint/2010/main" val="1324674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851FE7-8411-4808-BDB4-F4F4E24D3FB9}" type="datetimeFigureOut">
              <a:rPr lang="en-GB" smtClean="0"/>
              <a:t>06/01/2019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E9F443-4B89-4E64-914F-8CB397602C4A}" type="slidenum">
              <a:rPr lang="en-GB" smtClean="0"/>
              <a:t>‹#›</a:t>
            </a:fld>
            <a:endParaRPr lang="en-GB"/>
          </a:p>
        </p:txBody>
      </p:sp>
    </p:spTree>
    <p:extLst>
      <p:ext uri="{BB962C8B-B14F-4D97-AF65-F5344CB8AC3E}">
        <p14:creationId xmlns:p14="http://schemas.microsoft.com/office/powerpoint/2010/main" val="3065492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851FE7-8411-4808-BDB4-F4F4E24D3FB9}" type="datetimeFigureOut">
              <a:rPr lang="en-GB" smtClean="0"/>
              <a:t>06/01/2019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E9F443-4B89-4E64-914F-8CB397602C4A}" type="slidenum">
              <a:rPr lang="en-GB" smtClean="0"/>
              <a:t>‹#›</a:t>
            </a:fld>
            <a:endParaRPr lang="en-GB"/>
          </a:p>
        </p:txBody>
      </p:sp>
    </p:spTree>
    <p:extLst>
      <p:ext uri="{BB962C8B-B14F-4D97-AF65-F5344CB8AC3E}">
        <p14:creationId xmlns:p14="http://schemas.microsoft.com/office/powerpoint/2010/main" val="3672526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2851FE7-8411-4808-BDB4-F4F4E24D3FB9}" type="datetimeFigureOut">
              <a:rPr lang="en-GB" smtClean="0"/>
              <a:t>06/01/2019</a:t>
            </a:fld>
            <a:endParaRPr lang="en-GB"/>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E9F443-4B89-4E64-914F-8CB397602C4A}" type="slidenum">
              <a:rPr lang="en-GB" smtClean="0"/>
              <a:t>‹#›</a:t>
            </a:fld>
            <a:endParaRPr lang="en-GB"/>
          </a:p>
        </p:txBody>
      </p:sp>
    </p:spTree>
    <p:extLst>
      <p:ext uri="{BB962C8B-B14F-4D97-AF65-F5344CB8AC3E}">
        <p14:creationId xmlns:p14="http://schemas.microsoft.com/office/powerpoint/2010/main" val="2349614945"/>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a body of water in front of a palm tree&#10;&#10;Description automatically generated">
            <a:extLst>
              <a:ext uri="{FF2B5EF4-FFF2-40B4-BE49-F238E27FC236}">
                <a16:creationId xmlns:a16="http://schemas.microsoft.com/office/drawing/2014/main" id="{21C92CFB-377C-4E26-9D76-1DB4A132394A}"/>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path path="rect">
              <a:fillToRect l="100000" t="100000"/>
            </a:path>
            <a:tileRect r="-100000" b="-100000"/>
          </a:gradFill>
        </p:spPr>
      </p:pic>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1815882"/>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12" name="TextBox 11">
            <a:extLst>
              <a:ext uri="{FF2B5EF4-FFF2-40B4-BE49-F238E27FC236}">
                <a16:creationId xmlns:a16="http://schemas.microsoft.com/office/drawing/2014/main" id="{2A7232BB-DE11-4130-BC16-EC7734BDAA77}"/>
              </a:ext>
            </a:extLst>
          </p:cNvPr>
          <p:cNvSpPr txBox="1"/>
          <p:nvPr/>
        </p:nvSpPr>
        <p:spPr>
          <a:xfrm>
            <a:off x="762000" y="2657475"/>
            <a:ext cx="10553700" cy="95410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rtlCol="0">
            <a:spAutoFit/>
          </a:bodyPr>
          <a:lstStyle/>
          <a:p>
            <a:r>
              <a:rPr lang="en-GB" sz="2800" i="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ideas and images in men’s minds are the invisible powers that constantly govern them”  </a:t>
            </a:r>
            <a:r>
              <a:rPr lang="en-GB" sz="2800"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(Jonathan Edwards)</a:t>
            </a:r>
            <a:endParaRPr lang="en-GB" sz="2800" i="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6508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2246769"/>
          </a:xfrm>
          <a:prstGeom prst="rect">
            <a:avLst/>
          </a:prstGeom>
          <a:noFill/>
        </p:spPr>
        <p:txBody>
          <a:bodyPr wrap="square" rtlCol="0">
            <a:spAutoFit/>
          </a:bodyPr>
          <a:lstStyle/>
          <a:p>
            <a:r>
              <a:rPr lang="en-GB" sz="2800" b="1" i="1" dirty="0">
                <a:ln>
                  <a:solidFill>
                    <a:schemeClr val="tx1"/>
                  </a:solidFill>
                </a:ln>
                <a:solidFill>
                  <a:srgbClr val="FFFF00"/>
                </a:solidFill>
              </a:rPr>
              <a:t>Whatever is </a:t>
            </a:r>
            <a:r>
              <a:rPr lang="en-GB" sz="2800" b="1" i="1" u="sng" dirty="0">
                <a:ln>
                  <a:solidFill>
                    <a:schemeClr val="tx1"/>
                  </a:solidFill>
                </a:ln>
                <a:solidFill>
                  <a:srgbClr val="FFFF00"/>
                </a:solidFill>
              </a:rPr>
              <a:t>true</a:t>
            </a:r>
            <a:r>
              <a:rPr lang="en-GB" sz="2800" b="1" i="1" dirty="0">
                <a:ln>
                  <a:solidFill>
                    <a:schemeClr val="tx1"/>
                  </a:solidFill>
                </a:ln>
                <a:solidFill>
                  <a:srgbClr val="FFFF00"/>
                </a:solidFill>
              </a:rPr>
              <a:t>, noble, right,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954107"/>
          </a:xfrm>
          <a:prstGeom prst="rect">
            <a:avLst/>
          </a:prstGeom>
          <a:noFill/>
        </p:spPr>
        <p:txBody>
          <a:bodyPr wrap="square" rtlCol="0">
            <a:spAutoFit/>
          </a:bodyPr>
          <a:lstStyle/>
          <a:p>
            <a:pPr marL="514350" indent="-514350">
              <a:buAutoNum type="arabicPeriod"/>
            </a:pPr>
            <a:r>
              <a:rPr lang="en-GB" sz="2400" b="1" dirty="0">
                <a:ln>
                  <a:solidFill>
                    <a:srgbClr val="FFFF00"/>
                  </a:solidFill>
                </a:ln>
                <a:solidFill>
                  <a:schemeClr val="accent1">
                    <a:lumMod val="40000"/>
                    <a:lumOff val="60000"/>
                  </a:schemeClr>
                </a:solidFill>
              </a:rPr>
              <a:t>The dangers of negative thinking</a:t>
            </a:r>
          </a:p>
          <a:p>
            <a:pPr marL="514350" indent="-514350">
              <a:buAutoNum type="arabicPeriod"/>
            </a:pPr>
            <a:r>
              <a:rPr lang="en-GB" sz="3200" b="1" dirty="0">
                <a:ln>
                  <a:solidFill>
                    <a:srgbClr val="FFFF00"/>
                  </a:solidFill>
                </a:ln>
                <a:solidFill>
                  <a:schemeClr val="accent1">
                    <a:lumMod val="40000"/>
                    <a:lumOff val="60000"/>
                  </a:schemeClr>
                </a:solidFill>
              </a:rPr>
              <a:t>The imperative of biblical thinking</a:t>
            </a:r>
          </a:p>
        </p:txBody>
      </p:sp>
    </p:spTree>
    <p:extLst>
      <p:ext uri="{BB962C8B-B14F-4D97-AF65-F5344CB8AC3E}">
        <p14:creationId xmlns:p14="http://schemas.microsoft.com/office/powerpoint/2010/main" val="70718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2246769"/>
          </a:xfrm>
          <a:prstGeom prst="rect">
            <a:avLst/>
          </a:prstGeom>
          <a:noFill/>
        </p:spPr>
        <p:txBody>
          <a:bodyPr wrap="square" rtlCol="0">
            <a:spAutoFit/>
          </a:bodyPr>
          <a:lstStyle/>
          <a:p>
            <a:r>
              <a:rPr lang="en-GB" sz="2800" b="1" i="1" dirty="0">
                <a:ln>
                  <a:solidFill>
                    <a:schemeClr val="tx1"/>
                  </a:solidFill>
                </a:ln>
                <a:solidFill>
                  <a:srgbClr val="FFFF00"/>
                </a:solidFill>
              </a:rPr>
              <a:t>Whatever is </a:t>
            </a:r>
            <a:r>
              <a:rPr lang="en-GB" sz="2800" b="1" i="1" u="sng" dirty="0">
                <a:ln>
                  <a:solidFill>
                    <a:schemeClr val="tx1"/>
                  </a:solidFill>
                </a:ln>
                <a:solidFill>
                  <a:srgbClr val="FFFF00"/>
                </a:solidFill>
              </a:rPr>
              <a:t>true</a:t>
            </a:r>
            <a:r>
              <a:rPr lang="en-GB" sz="2800" b="1" i="1" dirty="0">
                <a:ln>
                  <a:solidFill>
                    <a:schemeClr val="tx1"/>
                  </a:solidFill>
                </a:ln>
                <a:solidFill>
                  <a:srgbClr val="FFFF00"/>
                </a:solidFill>
              </a:rPr>
              <a:t>, noble, right,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954107"/>
          </a:xfrm>
          <a:prstGeom prst="rect">
            <a:avLst/>
          </a:prstGeom>
          <a:noFill/>
        </p:spPr>
        <p:txBody>
          <a:bodyPr wrap="square" rtlCol="0">
            <a:spAutoFit/>
          </a:bodyPr>
          <a:lstStyle/>
          <a:p>
            <a:pPr marL="514350" indent="-514350">
              <a:buAutoNum type="arabicPeriod"/>
            </a:pPr>
            <a:r>
              <a:rPr lang="en-GB" sz="2400" b="1" dirty="0">
                <a:ln>
                  <a:solidFill>
                    <a:srgbClr val="FFFF00"/>
                  </a:solidFill>
                </a:ln>
                <a:solidFill>
                  <a:schemeClr val="accent1">
                    <a:lumMod val="40000"/>
                    <a:lumOff val="60000"/>
                  </a:schemeClr>
                </a:solidFill>
              </a:rPr>
              <a:t>The dangers of negative thinking</a:t>
            </a:r>
          </a:p>
          <a:p>
            <a:pPr marL="514350" indent="-514350">
              <a:buAutoNum type="arabicPeriod"/>
            </a:pPr>
            <a:r>
              <a:rPr lang="en-GB" sz="3200" b="1" dirty="0">
                <a:ln>
                  <a:solidFill>
                    <a:srgbClr val="FFFF00"/>
                  </a:solidFill>
                </a:ln>
                <a:solidFill>
                  <a:schemeClr val="accent1">
                    <a:lumMod val="40000"/>
                    <a:lumOff val="60000"/>
                  </a:schemeClr>
                </a:solidFill>
              </a:rPr>
              <a:t>The imperative of biblical thinking</a:t>
            </a:r>
          </a:p>
        </p:txBody>
      </p:sp>
      <p:sp>
        <p:nvSpPr>
          <p:cNvPr id="3" name="TextBox 2">
            <a:extLst>
              <a:ext uri="{FF2B5EF4-FFF2-40B4-BE49-F238E27FC236}">
                <a16:creationId xmlns:a16="http://schemas.microsoft.com/office/drawing/2014/main" id="{6B6ED805-01BB-43DA-B8DC-D5AB9B91F347}"/>
              </a:ext>
            </a:extLst>
          </p:cNvPr>
          <p:cNvSpPr txBox="1"/>
          <p:nvPr/>
        </p:nvSpPr>
        <p:spPr>
          <a:xfrm>
            <a:off x="1409700" y="3427341"/>
            <a:ext cx="7581900" cy="461665"/>
          </a:xfrm>
          <a:prstGeom prst="rect">
            <a:avLst/>
          </a:prstGeom>
          <a:noFill/>
        </p:spPr>
        <p:txBody>
          <a:bodyPr wrap="square" rtlCol="0">
            <a:spAutoFit/>
          </a:bodyPr>
          <a:lstStyle/>
          <a:p>
            <a:pPr marL="342900" indent="-342900">
              <a:buFont typeface="Wingdings" panose="05000000000000000000" pitchFamily="2" charset="2"/>
              <a:buChar char="Ø"/>
            </a:pPr>
            <a:r>
              <a:rPr lang="en-GB" sz="2400" dirty="0">
                <a:latin typeface="Trebuchet MS" panose="020B0603020202020204" pitchFamily="34" charset="0"/>
              </a:rPr>
              <a:t>Think on what is </a:t>
            </a:r>
            <a:r>
              <a:rPr lang="en-GB" sz="2400" b="1" dirty="0">
                <a:latin typeface="Trebuchet MS" panose="020B0603020202020204" pitchFamily="34" charset="0"/>
              </a:rPr>
              <a:t>true</a:t>
            </a:r>
          </a:p>
        </p:txBody>
      </p:sp>
    </p:spTree>
    <p:extLst>
      <p:ext uri="{BB962C8B-B14F-4D97-AF65-F5344CB8AC3E}">
        <p14:creationId xmlns:p14="http://schemas.microsoft.com/office/powerpoint/2010/main" val="367220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2246769"/>
          </a:xfrm>
          <a:prstGeom prst="rect">
            <a:avLst/>
          </a:prstGeom>
          <a:noFill/>
        </p:spPr>
        <p:txBody>
          <a:bodyPr wrap="square" rtlCol="0">
            <a:spAutoFit/>
          </a:bodyPr>
          <a:lstStyle/>
          <a:p>
            <a:r>
              <a:rPr lang="en-GB" sz="2800" b="1" i="1" dirty="0">
                <a:ln>
                  <a:solidFill>
                    <a:schemeClr val="tx1"/>
                  </a:solidFill>
                </a:ln>
                <a:solidFill>
                  <a:srgbClr val="FFFF00"/>
                </a:solidFill>
              </a:rPr>
              <a:t>Whatever is true, </a:t>
            </a:r>
            <a:r>
              <a:rPr lang="en-GB" sz="2800" b="1" i="1" u="sng" dirty="0">
                <a:ln>
                  <a:solidFill>
                    <a:schemeClr val="tx1"/>
                  </a:solidFill>
                </a:ln>
                <a:solidFill>
                  <a:srgbClr val="FFFF00"/>
                </a:solidFill>
              </a:rPr>
              <a:t>noble</a:t>
            </a:r>
            <a:r>
              <a:rPr lang="en-GB" sz="2800" b="1" i="1" dirty="0">
                <a:ln>
                  <a:solidFill>
                    <a:schemeClr val="tx1"/>
                  </a:solidFill>
                </a:ln>
                <a:solidFill>
                  <a:srgbClr val="FFFF00"/>
                </a:solidFill>
              </a:rPr>
              <a:t>, right,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954107"/>
          </a:xfrm>
          <a:prstGeom prst="rect">
            <a:avLst/>
          </a:prstGeom>
          <a:noFill/>
        </p:spPr>
        <p:txBody>
          <a:bodyPr wrap="square" rtlCol="0">
            <a:spAutoFit/>
          </a:bodyPr>
          <a:lstStyle/>
          <a:p>
            <a:pPr marL="514350" indent="-514350">
              <a:buAutoNum type="arabicPeriod"/>
            </a:pPr>
            <a:r>
              <a:rPr lang="en-GB" sz="2400" b="1" dirty="0">
                <a:ln>
                  <a:solidFill>
                    <a:srgbClr val="FFFF00"/>
                  </a:solidFill>
                </a:ln>
                <a:solidFill>
                  <a:schemeClr val="accent1">
                    <a:lumMod val="40000"/>
                    <a:lumOff val="60000"/>
                  </a:schemeClr>
                </a:solidFill>
              </a:rPr>
              <a:t>The dangers of negative thinking</a:t>
            </a:r>
          </a:p>
          <a:p>
            <a:pPr marL="514350" indent="-514350">
              <a:buAutoNum type="arabicPeriod"/>
            </a:pPr>
            <a:r>
              <a:rPr lang="en-GB" sz="3200" b="1" dirty="0">
                <a:ln>
                  <a:solidFill>
                    <a:srgbClr val="FFFF00"/>
                  </a:solidFill>
                </a:ln>
                <a:solidFill>
                  <a:schemeClr val="accent1">
                    <a:lumMod val="40000"/>
                    <a:lumOff val="60000"/>
                  </a:schemeClr>
                </a:solidFill>
              </a:rPr>
              <a:t>The imperative of biblical thinking</a:t>
            </a:r>
          </a:p>
        </p:txBody>
      </p:sp>
      <p:sp>
        <p:nvSpPr>
          <p:cNvPr id="3" name="TextBox 2">
            <a:extLst>
              <a:ext uri="{FF2B5EF4-FFF2-40B4-BE49-F238E27FC236}">
                <a16:creationId xmlns:a16="http://schemas.microsoft.com/office/drawing/2014/main" id="{6B6ED805-01BB-43DA-B8DC-D5AB9B91F347}"/>
              </a:ext>
            </a:extLst>
          </p:cNvPr>
          <p:cNvSpPr txBox="1"/>
          <p:nvPr/>
        </p:nvSpPr>
        <p:spPr>
          <a:xfrm>
            <a:off x="1409700" y="3427341"/>
            <a:ext cx="7581900" cy="769441"/>
          </a:xfrm>
          <a:prstGeom prst="rect">
            <a:avLst/>
          </a:prstGeom>
          <a:noFill/>
        </p:spPr>
        <p:txBody>
          <a:bodyPr wrap="square" rtlCol="0">
            <a:spAutoFit/>
          </a:bodyPr>
          <a:lstStyle/>
          <a:p>
            <a:pPr marL="342900" indent="-342900">
              <a:buFont typeface="Wingdings" panose="05000000000000000000" pitchFamily="2" charset="2"/>
              <a:buChar char="Ø"/>
            </a:pPr>
            <a:r>
              <a:rPr lang="en-GB" sz="2000" dirty="0">
                <a:latin typeface="Trebuchet MS" panose="020B0603020202020204" pitchFamily="34" charset="0"/>
              </a:rPr>
              <a:t>Think on what is true</a:t>
            </a:r>
          </a:p>
          <a:p>
            <a:pPr marL="342900" indent="-342900">
              <a:buFont typeface="Wingdings" panose="05000000000000000000" pitchFamily="2" charset="2"/>
              <a:buChar char="Ø"/>
            </a:pPr>
            <a:r>
              <a:rPr lang="en-GB" sz="2400" dirty="0">
                <a:latin typeface="Trebuchet MS" panose="020B0603020202020204" pitchFamily="34" charset="0"/>
              </a:rPr>
              <a:t>Think on what is </a:t>
            </a:r>
            <a:r>
              <a:rPr lang="en-GB" sz="2400" b="1" dirty="0">
                <a:latin typeface="Trebuchet MS" panose="020B0603020202020204" pitchFamily="34" charset="0"/>
              </a:rPr>
              <a:t>noble</a:t>
            </a:r>
          </a:p>
        </p:txBody>
      </p:sp>
    </p:spTree>
    <p:extLst>
      <p:ext uri="{BB962C8B-B14F-4D97-AF65-F5344CB8AC3E}">
        <p14:creationId xmlns:p14="http://schemas.microsoft.com/office/powerpoint/2010/main" val="244932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2246769"/>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a:t>
            </a:r>
            <a:r>
              <a:rPr lang="en-GB" sz="2800" b="1" i="1" u="sng" dirty="0">
                <a:ln>
                  <a:solidFill>
                    <a:schemeClr val="tx1"/>
                  </a:solidFill>
                </a:ln>
                <a:solidFill>
                  <a:srgbClr val="FFFF00"/>
                </a:solidFill>
              </a:rPr>
              <a:t>right</a:t>
            </a:r>
            <a:r>
              <a:rPr lang="en-GB" sz="2800" b="1" i="1" dirty="0">
                <a:ln>
                  <a:solidFill>
                    <a:schemeClr val="tx1"/>
                  </a:solidFill>
                </a:ln>
                <a:solidFill>
                  <a:srgbClr val="FFFF00"/>
                </a:solidFill>
              </a:rPr>
              <a: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954107"/>
          </a:xfrm>
          <a:prstGeom prst="rect">
            <a:avLst/>
          </a:prstGeom>
          <a:noFill/>
        </p:spPr>
        <p:txBody>
          <a:bodyPr wrap="square" rtlCol="0">
            <a:spAutoFit/>
          </a:bodyPr>
          <a:lstStyle/>
          <a:p>
            <a:pPr marL="514350" indent="-514350">
              <a:buAutoNum type="arabicPeriod"/>
            </a:pPr>
            <a:r>
              <a:rPr lang="en-GB" sz="2400" b="1" dirty="0">
                <a:ln>
                  <a:solidFill>
                    <a:srgbClr val="FFFF00"/>
                  </a:solidFill>
                </a:ln>
                <a:solidFill>
                  <a:schemeClr val="accent1">
                    <a:lumMod val="40000"/>
                    <a:lumOff val="60000"/>
                  </a:schemeClr>
                </a:solidFill>
              </a:rPr>
              <a:t>The dangers of negative thinking</a:t>
            </a:r>
          </a:p>
          <a:p>
            <a:pPr marL="514350" indent="-514350">
              <a:buAutoNum type="arabicPeriod"/>
            </a:pPr>
            <a:r>
              <a:rPr lang="en-GB" sz="3200" b="1" dirty="0">
                <a:ln>
                  <a:solidFill>
                    <a:srgbClr val="FFFF00"/>
                  </a:solidFill>
                </a:ln>
                <a:solidFill>
                  <a:schemeClr val="accent1">
                    <a:lumMod val="40000"/>
                    <a:lumOff val="60000"/>
                  </a:schemeClr>
                </a:solidFill>
              </a:rPr>
              <a:t>The imperative of biblical thinking</a:t>
            </a:r>
          </a:p>
        </p:txBody>
      </p:sp>
      <p:sp>
        <p:nvSpPr>
          <p:cNvPr id="3" name="TextBox 2">
            <a:extLst>
              <a:ext uri="{FF2B5EF4-FFF2-40B4-BE49-F238E27FC236}">
                <a16:creationId xmlns:a16="http://schemas.microsoft.com/office/drawing/2014/main" id="{6B6ED805-01BB-43DA-B8DC-D5AB9B91F347}"/>
              </a:ext>
            </a:extLst>
          </p:cNvPr>
          <p:cNvSpPr txBox="1"/>
          <p:nvPr/>
        </p:nvSpPr>
        <p:spPr>
          <a:xfrm>
            <a:off x="1409700" y="3427341"/>
            <a:ext cx="7581900" cy="1077218"/>
          </a:xfrm>
          <a:prstGeom prst="rect">
            <a:avLst/>
          </a:prstGeom>
          <a:noFill/>
        </p:spPr>
        <p:txBody>
          <a:bodyPr wrap="square" rtlCol="0">
            <a:spAutoFit/>
          </a:bodyPr>
          <a:lstStyle/>
          <a:p>
            <a:pPr marL="342900" indent="-342900">
              <a:buFont typeface="Wingdings" panose="05000000000000000000" pitchFamily="2" charset="2"/>
              <a:buChar char="Ø"/>
            </a:pPr>
            <a:r>
              <a:rPr lang="en-GB" sz="2000" dirty="0">
                <a:latin typeface="Trebuchet MS" panose="020B0603020202020204" pitchFamily="34" charset="0"/>
              </a:rPr>
              <a:t>Think on what is true</a:t>
            </a:r>
          </a:p>
          <a:p>
            <a:pPr marL="342900" indent="-342900">
              <a:buFont typeface="Wingdings" panose="05000000000000000000" pitchFamily="2" charset="2"/>
              <a:buChar char="Ø"/>
            </a:pPr>
            <a:r>
              <a:rPr lang="en-GB" sz="2000" dirty="0">
                <a:latin typeface="Trebuchet MS" panose="020B0603020202020204" pitchFamily="34" charset="0"/>
              </a:rPr>
              <a:t>Think on what is </a:t>
            </a:r>
            <a:r>
              <a:rPr lang="en-GB" sz="2000" b="1" dirty="0">
                <a:latin typeface="Trebuchet MS" panose="020B0603020202020204" pitchFamily="34" charset="0"/>
              </a:rPr>
              <a:t>noble</a:t>
            </a:r>
          </a:p>
          <a:p>
            <a:pPr marL="342900" indent="-342900">
              <a:buFont typeface="Wingdings" panose="05000000000000000000" pitchFamily="2" charset="2"/>
              <a:buChar char="Ø"/>
            </a:pPr>
            <a:r>
              <a:rPr lang="en-GB" sz="2400" dirty="0">
                <a:latin typeface="Trebuchet MS" panose="020B0603020202020204" pitchFamily="34" charset="0"/>
              </a:rPr>
              <a:t>Think on what is </a:t>
            </a:r>
            <a:r>
              <a:rPr lang="en-GB" sz="2400" b="1" dirty="0">
                <a:latin typeface="Trebuchet MS" panose="020B0603020202020204" pitchFamily="34" charset="0"/>
              </a:rPr>
              <a:t>right</a:t>
            </a:r>
            <a:endParaRPr lang="en-GB" sz="2400" dirty="0">
              <a:latin typeface="Trebuchet MS" panose="020B0603020202020204" pitchFamily="34" charset="0"/>
            </a:endParaRPr>
          </a:p>
        </p:txBody>
      </p:sp>
    </p:spTree>
    <p:extLst>
      <p:ext uri="{BB962C8B-B14F-4D97-AF65-F5344CB8AC3E}">
        <p14:creationId xmlns:p14="http://schemas.microsoft.com/office/powerpoint/2010/main" val="305533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2246769"/>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a:t>
            </a:r>
            <a:r>
              <a:rPr lang="en-GB" sz="2800" b="1" i="1" u="sng" dirty="0">
                <a:ln>
                  <a:solidFill>
                    <a:schemeClr val="tx1"/>
                  </a:solidFill>
                </a:ln>
                <a:solidFill>
                  <a:srgbClr val="FFFF00"/>
                </a:solidFill>
              </a:rPr>
              <a:t>pure</a:t>
            </a:r>
            <a:r>
              <a:rPr lang="en-GB" sz="2800" b="1" i="1" dirty="0">
                <a:ln>
                  <a:solidFill>
                    <a:schemeClr val="tx1"/>
                  </a:solidFill>
                </a:ln>
                <a:solidFill>
                  <a:srgbClr val="FFFF00"/>
                </a:solidFill>
              </a:rPr>
              <a:t>,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954107"/>
          </a:xfrm>
          <a:prstGeom prst="rect">
            <a:avLst/>
          </a:prstGeom>
          <a:noFill/>
        </p:spPr>
        <p:txBody>
          <a:bodyPr wrap="square" rtlCol="0">
            <a:spAutoFit/>
          </a:bodyPr>
          <a:lstStyle/>
          <a:p>
            <a:pPr marL="514350" indent="-514350">
              <a:buAutoNum type="arabicPeriod"/>
            </a:pPr>
            <a:r>
              <a:rPr lang="en-GB" sz="2400" b="1" dirty="0">
                <a:ln>
                  <a:solidFill>
                    <a:srgbClr val="FFFF00"/>
                  </a:solidFill>
                </a:ln>
                <a:solidFill>
                  <a:schemeClr val="accent1">
                    <a:lumMod val="40000"/>
                    <a:lumOff val="60000"/>
                  </a:schemeClr>
                </a:solidFill>
              </a:rPr>
              <a:t>The dangers of negative thinking</a:t>
            </a:r>
          </a:p>
          <a:p>
            <a:pPr marL="514350" indent="-514350">
              <a:buAutoNum type="arabicPeriod"/>
            </a:pPr>
            <a:r>
              <a:rPr lang="en-GB" sz="3200" b="1" dirty="0">
                <a:ln>
                  <a:solidFill>
                    <a:srgbClr val="FFFF00"/>
                  </a:solidFill>
                </a:ln>
                <a:solidFill>
                  <a:schemeClr val="accent1">
                    <a:lumMod val="40000"/>
                    <a:lumOff val="60000"/>
                  </a:schemeClr>
                </a:solidFill>
              </a:rPr>
              <a:t>The imperative of biblical thinking</a:t>
            </a:r>
          </a:p>
        </p:txBody>
      </p:sp>
      <p:sp>
        <p:nvSpPr>
          <p:cNvPr id="3" name="TextBox 2">
            <a:extLst>
              <a:ext uri="{FF2B5EF4-FFF2-40B4-BE49-F238E27FC236}">
                <a16:creationId xmlns:a16="http://schemas.microsoft.com/office/drawing/2014/main" id="{6B6ED805-01BB-43DA-B8DC-D5AB9B91F347}"/>
              </a:ext>
            </a:extLst>
          </p:cNvPr>
          <p:cNvSpPr txBox="1"/>
          <p:nvPr/>
        </p:nvSpPr>
        <p:spPr>
          <a:xfrm>
            <a:off x="1409700" y="3427341"/>
            <a:ext cx="7581900" cy="1384995"/>
          </a:xfrm>
          <a:prstGeom prst="rect">
            <a:avLst/>
          </a:prstGeom>
          <a:noFill/>
        </p:spPr>
        <p:txBody>
          <a:bodyPr wrap="square" rtlCol="0">
            <a:spAutoFit/>
          </a:bodyPr>
          <a:lstStyle/>
          <a:p>
            <a:pPr marL="342900" indent="-342900">
              <a:buFont typeface="Wingdings" panose="05000000000000000000" pitchFamily="2" charset="2"/>
              <a:buChar char="Ø"/>
            </a:pPr>
            <a:r>
              <a:rPr lang="en-GB" sz="2000" dirty="0">
                <a:latin typeface="Trebuchet MS" panose="020B0603020202020204" pitchFamily="34" charset="0"/>
              </a:rPr>
              <a:t>Think on what is true</a:t>
            </a:r>
          </a:p>
          <a:p>
            <a:pPr marL="342900" indent="-342900">
              <a:buFont typeface="Wingdings" panose="05000000000000000000" pitchFamily="2" charset="2"/>
              <a:buChar char="Ø"/>
            </a:pPr>
            <a:r>
              <a:rPr lang="en-GB" sz="2000" dirty="0">
                <a:latin typeface="Trebuchet MS" panose="020B0603020202020204" pitchFamily="34" charset="0"/>
              </a:rPr>
              <a:t>Think on what is </a:t>
            </a:r>
            <a:r>
              <a:rPr lang="en-GB" sz="2000" b="1" dirty="0">
                <a:latin typeface="Trebuchet MS" panose="020B0603020202020204" pitchFamily="34" charset="0"/>
              </a:rPr>
              <a:t>noble</a:t>
            </a:r>
          </a:p>
          <a:p>
            <a:pPr marL="342900" indent="-342900">
              <a:buFont typeface="Wingdings" panose="05000000000000000000" pitchFamily="2" charset="2"/>
              <a:buChar char="Ø"/>
            </a:pPr>
            <a:r>
              <a:rPr lang="en-GB" sz="2000" dirty="0">
                <a:latin typeface="Trebuchet MS" panose="020B0603020202020204" pitchFamily="34" charset="0"/>
              </a:rPr>
              <a:t>Think on what is </a:t>
            </a:r>
            <a:r>
              <a:rPr lang="en-GB" sz="2000" b="1" dirty="0">
                <a:latin typeface="Trebuchet MS" panose="020B0603020202020204" pitchFamily="34" charset="0"/>
              </a:rPr>
              <a:t>right</a:t>
            </a:r>
          </a:p>
          <a:p>
            <a:pPr marL="342900" indent="-342900">
              <a:buFont typeface="Wingdings" panose="05000000000000000000" pitchFamily="2" charset="2"/>
              <a:buChar char="Ø"/>
            </a:pPr>
            <a:r>
              <a:rPr lang="en-GB" sz="2400" dirty="0">
                <a:latin typeface="Trebuchet MS" panose="020B0603020202020204" pitchFamily="34" charset="0"/>
              </a:rPr>
              <a:t>Think on what is </a:t>
            </a:r>
            <a:r>
              <a:rPr lang="en-GB" sz="2400" b="1" dirty="0">
                <a:latin typeface="Trebuchet MS" panose="020B0603020202020204" pitchFamily="34" charset="0"/>
              </a:rPr>
              <a:t>pure</a:t>
            </a:r>
            <a:endParaRPr lang="en-GB" sz="2400" dirty="0">
              <a:latin typeface="Trebuchet MS" panose="020B0603020202020204" pitchFamily="34" charset="0"/>
            </a:endParaRPr>
          </a:p>
        </p:txBody>
      </p:sp>
    </p:spTree>
    <p:extLst>
      <p:ext uri="{BB962C8B-B14F-4D97-AF65-F5344CB8AC3E}">
        <p14:creationId xmlns:p14="http://schemas.microsoft.com/office/powerpoint/2010/main" val="418656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2246769"/>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a:t>
            </a:r>
            <a:r>
              <a:rPr lang="en-GB" sz="2800" b="1" i="1" u="sng" dirty="0">
                <a:ln>
                  <a:solidFill>
                    <a:schemeClr val="tx1"/>
                  </a:solidFill>
                </a:ln>
                <a:solidFill>
                  <a:srgbClr val="FFFF00"/>
                </a:solidFill>
              </a:rPr>
              <a:t>pure</a:t>
            </a:r>
            <a:r>
              <a:rPr lang="en-GB" sz="2800" b="1" i="1" dirty="0">
                <a:ln>
                  <a:solidFill>
                    <a:schemeClr val="tx1"/>
                  </a:solidFill>
                </a:ln>
                <a:solidFill>
                  <a:srgbClr val="FFFF00"/>
                </a:solidFill>
              </a:rPr>
              <a:t>,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954107"/>
          </a:xfrm>
          <a:prstGeom prst="rect">
            <a:avLst/>
          </a:prstGeom>
          <a:noFill/>
        </p:spPr>
        <p:txBody>
          <a:bodyPr wrap="square" rtlCol="0">
            <a:spAutoFit/>
          </a:bodyPr>
          <a:lstStyle/>
          <a:p>
            <a:pPr marL="514350" indent="-514350">
              <a:buAutoNum type="arabicPeriod"/>
            </a:pPr>
            <a:r>
              <a:rPr lang="en-GB" sz="2400" b="1" dirty="0">
                <a:ln>
                  <a:solidFill>
                    <a:srgbClr val="FFFF00"/>
                  </a:solidFill>
                </a:ln>
                <a:solidFill>
                  <a:schemeClr val="accent1">
                    <a:lumMod val="40000"/>
                    <a:lumOff val="60000"/>
                  </a:schemeClr>
                </a:solidFill>
              </a:rPr>
              <a:t>The dangers of negative thinking</a:t>
            </a:r>
          </a:p>
          <a:p>
            <a:pPr marL="514350" indent="-514350">
              <a:buAutoNum type="arabicPeriod"/>
            </a:pPr>
            <a:r>
              <a:rPr lang="en-GB" sz="3200" b="1" dirty="0">
                <a:ln>
                  <a:solidFill>
                    <a:srgbClr val="FFFF00"/>
                  </a:solidFill>
                </a:ln>
                <a:solidFill>
                  <a:schemeClr val="accent1">
                    <a:lumMod val="40000"/>
                    <a:lumOff val="60000"/>
                  </a:schemeClr>
                </a:solidFill>
              </a:rPr>
              <a:t>The imperative of biblical thinking</a:t>
            </a:r>
          </a:p>
        </p:txBody>
      </p:sp>
      <p:sp>
        <p:nvSpPr>
          <p:cNvPr id="3" name="TextBox 2">
            <a:extLst>
              <a:ext uri="{FF2B5EF4-FFF2-40B4-BE49-F238E27FC236}">
                <a16:creationId xmlns:a16="http://schemas.microsoft.com/office/drawing/2014/main" id="{6B6ED805-01BB-43DA-B8DC-D5AB9B91F347}"/>
              </a:ext>
            </a:extLst>
          </p:cNvPr>
          <p:cNvSpPr txBox="1"/>
          <p:nvPr/>
        </p:nvSpPr>
        <p:spPr>
          <a:xfrm>
            <a:off x="1409700" y="3427341"/>
            <a:ext cx="7581900" cy="1384995"/>
          </a:xfrm>
          <a:prstGeom prst="rect">
            <a:avLst/>
          </a:prstGeom>
          <a:noFill/>
        </p:spPr>
        <p:txBody>
          <a:bodyPr wrap="square" rtlCol="0">
            <a:spAutoFit/>
          </a:bodyPr>
          <a:lstStyle/>
          <a:p>
            <a:pPr marL="342900" indent="-342900">
              <a:buFont typeface="Wingdings" panose="05000000000000000000" pitchFamily="2" charset="2"/>
              <a:buChar char="Ø"/>
            </a:pPr>
            <a:r>
              <a:rPr lang="en-GB" sz="2000" dirty="0">
                <a:latin typeface="Trebuchet MS" panose="020B0603020202020204" pitchFamily="34" charset="0"/>
              </a:rPr>
              <a:t>Think on what is true</a:t>
            </a:r>
          </a:p>
          <a:p>
            <a:pPr marL="342900" indent="-342900">
              <a:buFont typeface="Wingdings" panose="05000000000000000000" pitchFamily="2" charset="2"/>
              <a:buChar char="Ø"/>
            </a:pPr>
            <a:r>
              <a:rPr lang="en-GB" sz="2000" dirty="0">
                <a:latin typeface="Trebuchet MS" panose="020B0603020202020204" pitchFamily="34" charset="0"/>
              </a:rPr>
              <a:t>Think on what is </a:t>
            </a:r>
            <a:r>
              <a:rPr lang="en-GB" sz="2000" b="1" dirty="0">
                <a:latin typeface="Trebuchet MS" panose="020B0603020202020204" pitchFamily="34" charset="0"/>
              </a:rPr>
              <a:t>noble</a:t>
            </a:r>
          </a:p>
          <a:p>
            <a:pPr marL="342900" indent="-342900">
              <a:buFont typeface="Wingdings" panose="05000000000000000000" pitchFamily="2" charset="2"/>
              <a:buChar char="Ø"/>
            </a:pPr>
            <a:r>
              <a:rPr lang="en-GB" sz="2000" dirty="0">
                <a:latin typeface="Trebuchet MS" panose="020B0603020202020204" pitchFamily="34" charset="0"/>
              </a:rPr>
              <a:t>Think on what is </a:t>
            </a:r>
            <a:r>
              <a:rPr lang="en-GB" sz="2000" b="1" dirty="0">
                <a:latin typeface="Trebuchet MS" panose="020B0603020202020204" pitchFamily="34" charset="0"/>
              </a:rPr>
              <a:t>right</a:t>
            </a:r>
          </a:p>
          <a:p>
            <a:pPr marL="342900" indent="-342900">
              <a:buFont typeface="Wingdings" panose="05000000000000000000" pitchFamily="2" charset="2"/>
              <a:buChar char="Ø"/>
            </a:pPr>
            <a:r>
              <a:rPr lang="en-GB" sz="2400" dirty="0">
                <a:latin typeface="Trebuchet MS" panose="020B0603020202020204" pitchFamily="34" charset="0"/>
              </a:rPr>
              <a:t>Think on what is </a:t>
            </a:r>
            <a:r>
              <a:rPr lang="en-GB" sz="2400" b="1" dirty="0">
                <a:latin typeface="Trebuchet MS" panose="020B0603020202020204" pitchFamily="34" charset="0"/>
              </a:rPr>
              <a:t>pure</a:t>
            </a:r>
            <a:endParaRPr lang="en-GB" sz="2400" dirty="0">
              <a:latin typeface="Trebuchet MS" panose="020B0603020202020204" pitchFamily="34" charset="0"/>
            </a:endParaRPr>
          </a:p>
        </p:txBody>
      </p:sp>
      <p:sp>
        <p:nvSpPr>
          <p:cNvPr id="4" name="TextBox 3">
            <a:extLst>
              <a:ext uri="{FF2B5EF4-FFF2-40B4-BE49-F238E27FC236}">
                <a16:creationId xmlns:a16="http://schemas.microsoft.com/office/drawing/2014/main" id="{F9DB9D96-F91B-49C7-8D9C-37F33B2D7C70}"/>
              </a:ext>
            </a:extLst>
          </p:cNvPr>
          <p:cNvSpPr txBox="1"/>
          <p:nvPr/>
        </p:nvSpPr>
        <p:spPr>
          <a:xfrm>
            <a:off x="5343525" y="4443004"/>
            <a:ext cx="3829050" cy="369332"/>
          </a:xfrm>
          <a:prstGeom prst="rect">
            <a:avLst/>
          </a:prstGeom>
          <a:noFill/>
        </p:spPr>
        <p:txBody>
          <a:bodyPr wrap="square" rtlCol="0">
            <a:spAutoFit/>
          </a:bodyPr>
          <a:lstStyle/>
          <a:p>
            <a:r>
              <a:rPr lang="en-GB" dirty="0"/>
              <a:t>See teaching of Eph.5:3-4</a:t>
            </a:r>
          </a:p>
        </p:txBody>
      </p:sp>
      <p:sp>
        <p:nvSpPr>
          <p:cNvPr id="5" name="TextBox 4">
            <a:extLst>
              <a:ext uri="{FF2B5EF4-FFF2-40B4-BE49-F238E27FC236}">
                <a16:creationId xmlns:a16="http://schemas.microsoft.com/office/drawing/2014/main" id="{9B20E164-1724-404B-82E9-DE60347E4813}"/>
              </a:ext>
            </a:extLst>
          </p:cNvPr>
          <p:cNvSpPr txBox="1"/>
          <p:nvPr/>
        </p:nvSpPr>
        <p:spPr>
          <a:xfrm>
            <a:off x="5343525" y="4895850"/>
            <a:ext cx="6686549" cy="1477328"/>
          </a:xfrm>
          <a:prstGeom prst="rect">
            <a:avLst/>
          </a:prstGeom>
          <a:noFill/>
        </p:spPr>
        <p:txBody>
          <a:bodyPr wrap="square" rtlCol="0">
            <a:spAutoFit/>
          </a:bodyPr>
          <a:lstStyle/>
          <a:p>
            <a:r>
              <a:rPr lang="en-GB" b="1" i="1" dirty="0">
                <a:solidFill>
                  <a:srgbClr val="FFFF00"/>
                </a:solidFill>
              </a:rPr>
              <a:t>But among you there must not be even a hint of sexual immorality, or of any kind of impurity, or of greed, because these are improper for God’s holy people. Nor should there be obscenity, foolish talk or coarse joking, which are out of place, but rather thanksgiving.</a:t>
            </a:r>
          </a:p>
        </p:txBody>
      </p:sp>
    </p:spTree>
    <p:extLst>
      <p:ext uri="{BB962C8B-B14F-4D97-AF65-F5344CB8AC3E}">
        <p14:creationId xmlns:p14="http://schemas.microsoft.com/office/powerpoint/2010/main" val="401660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2246769"/>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a:t>
            </a:r>
            <a:r>
              <a:rPr lang="en-GB" sz="2800" b="1" i="1" u="sng" dirty="0">
                <a:ln>
                  <a:solidFill>
                    <a:schemeClr val="tx1"/>
                  </a:solidFill>
                </a:ln>
                <a:solidFill>
                  <a:srgbClr val="FFFF00"/>
                </a:solidFill>
              </a:rPr>
              <a:t>lovely</a:t>
            </a:r>
            <a:r>
              <a:rPr lang="en-GB" sz="2800" b="1" i="1" dirty="0">
                <a:ln>
                  <a:solidFill>
                    <a:schemeClr val="tx1"/>
                  </a:solidFill>
                </a:ln>
                <a:solidFill>
                  <a:srgbClr val="FFFF00"/>
                </a:solidFill>
              </a:rPr>
              <a:t>,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954107"/>
          </a:xfrm>
          <a:prstGeom prst="rect">
            <a:avLst/>
          </a:prstGeom>
          <a:noFill/>
        </p:spPr>
        <p:txBody>
          <a:bodyPr wrap="square" rtlCol="0">
            <a:spAutoFit/>
          </a:bodyPr>
          <a:lstStyle/>
          <a:p>
            <a:pPr marL="514350" indent="-514350">
              <a:buAutoNum type="arabicPeriod"/>
            </a:pPr>
            <a:r>
              <a:rPr lang="en-GB" sz="2400" b="1" dirty="0">
                <a:ln>
                  <a:solidFill>
                    <a:srgbClr val="FFFF00"/>
                  </a:solidFill>
                </a:ln>
                <a:solidFill>
                  <a:schemeClr val="accent1">
                    <a:lumMod val="40000"/>
                    <a:lumOff val="60000"/>
                  </a:schemeClr>
                </a:solidFill>
              </a:rPr>
              <a:t>The dangers of negative thinking</a:t>
            </a:r>
          </a:p>
          <a:p>
            <a:pPr marL="514350" indent="-514350">
              <a:buAutoNum type="arabicPeriod"/>
            </a:pPr>
            <a:r>
              <a:rPr lang="en-GB" sz="3200" b="1" dirty="0">
                <a:ln>
                  <a:solidFill>
                    <a:srgbClr val="FFFF00"/>
                  </a:solidFill>
                </a:ln>
                <a:solidFill>
                  <a:schemeClr val="accent1">
                    <a:lumMod val="40000"/>
                    <a:lumOff val="60000"/>
                  </a:schemeClr>
                </a:solidFill>
              </a:rPr>
              <a:t>The imperative of biblical thinking</a:t>
            </a:r>
          </a:p>
        </p:txBody>
      </p:sp>
      <p:sp>
        <p:nvSpPr>
          <p:cNvPr id="3" name="TextBox 2">
            <a:extLst>
              <a:ext uri="{FF2B5EF4-FFF2-40B4-BE49-F238E27FC236}">
                <a16:creationId xmlns:a16="http://schemas.microsoft.com/office/drawing/2014/main" id="{6B6ED805-01BB-43DA-B8DC-D5AB9B91F347}"/>
              </a:ext>
            </a:extLst>
          </p:cNvPr>
          <p:cNvSpPr txBox="1"/>
          <p:nvPr/>
        </p:nvSpPr>
        <p:spPr>
          <a:xfrm>
            <a:off x="1409700" y="3427341"/>
            <a:ext cx="7581900" cy="1754326"/>
          </a:xfrm>
          <a:prstGeom prst="rect">
            <a:avLst/>
          </a:prstGeom>
          <a:noFill/>
        </p:spPr>
        <p:txBody>
          <a:bodyPr wrap="square" rtlCol="0">
            <a:spAutoFit/>
          </a:bodyPr>
          <a:lstStyle/>
          <a:p>
            <a:pPr marL="342900" indent="-342900">
              <a:buFont typeface="Wingdings" panose="05000000000000000000" pitchFamily="2" charset="2"/>
              <a:buChar char="Ø"/>
            </a:pPr>
            <a:r>
              <a:rPr lang="en-GB" sz="2000" dirty="0">
                <a:latin typeface="Trebuchet MS" panose="020B0603020202020204" pitchFamily="34" charset="0"/>
              </a:rPr>
              <a:t>Think on what is true</a:t>
            </a:r>
          </a:p>
          <a:p>
            <a:pPr marL="342900" indent="-342900">
              <a:buFont typeface="Wingdings" panose="05000000000000000000" pitchFamily="2" charset="2"/>
              <a:buChar char="Ø"/>
            </a:pPr>
            <a:r>
              <a:rPr lang="en-GB" sz="2000" dirty="0">
                <a:latin typeface="Trebuchet MS" panose="020B0603020202020204" pitchFamily="34" charset="0"/>
              </a:rPr>
              <a:t>Think on what is </a:t>
            </a:r>
            <a:r>
              <a:rPr lang="en-GB" sz="2000" b="1" dirty="0">
                <a:latin typeface="Trebuchet MS" panose="020B0603020202020204" pitchFamily="34" charset="0"/>
              </a:rPr>
              <a:t>noble</a:t>
            </a:r>
          </a:p>
          <a:p>
            <a:pPr marL="342900" indent="-342900">
              <a:buFont typeface="Wingdings" panose="05000000000000000000" pitchFamily="2" charset="2"/>
              <a:buChar char="Ø"/>
            </a:pPr>
            <a:r>
              <a:rPr lang="en-GB" sz="2000" dirty="0">
                <a:latin typeface="Trebuchet MS" panose="020B0603020202020204" pitchFamily="34" charset="0"/>
              </a:rPr>
              <a:t>Think on what is </a:t>
            </a:r>
            <a:r>
              <a:rPr lang="en-GB" sz="2000" b="1" dirty="0">
                <a:latin typeface="Trebuchet MS" panose="020B0603020202020204" pitchFamily="34" charset="0"/>
              </a:rPr>
              <a:t>right</a:t>
            </a:r>
          </a:p>
          <a:p>
            <a:pPr marL="342900" indent="-342900">
              <a:buFont typeface="Wingdings" panose="05000000000000000000" pitchFamily="2" charset="2"/>
              <a:buChar char="Ø"/>
            </a:pPr>
            <a:r>
              <a:rPr lang="en-GB" sz="2000" dirty="0">
                <a:latin typeface="Trebuchet MS" panose="020B0603020202020204" pitchFamily="34" charset="0"/>
              </a:rPr>
              <a:t>Think on what is </a:t>
            </a:r>
            <a:r>
              <a:rPr lang="en-GB" sz="2000" b="1" dirty="0">
                <a:latin typeface="Trebuchet MS" panose="020B0603020202020204" pitchFamily="34" charset="0"/>
              </a:rPr>
              <a:t>pure</a:t>
            </a:r>
          </a:p>
          <a:p>
            <a:pPr marL="342900" indent="-342900">
              <a:buFont typeface="Wingdings" panose="05000000000000000000" pitchFamily="2" charset="2"/>
              <a:buChar char="Ø"/>
            </a:pPr>
            <a:r>
              <a:rPr lang="en-GB" sz="2400" dirty="0">
                <a:latin typeface="Trebuchet MS" panose="020B0603020202020204" pitchFamily="34" charset="0"/>
              </a:rPr>
              <a:t>Think on what is</a:t>
            </a:r>
            <a:r>
              <a:rPr lang="en-GB" sz="2400" b="1" dirty="0">
                <a:latin typeface="Trebuchet MS" panose="020B0603020202020204" pitchFamily="34" charset="0"/>
              </a:rPr>
              <a:t> lovely</a:t>
            </a:r>
            <a:endParaRPr lang="en-GB" sz="2400" dirty="0">
              <a:latin typeface="Trebuchet MS" panose="020B0603020202020204" pitchFamily="34" charset="0"/>
            </a:endParaRPr>
          </a:p>
        </p:txBody>
      </p:sp>
    </p:spTree>
    <p:extLst>
      <p:ext uri="{BB962C8B-B14F-4D97-AF65-F5344CB8AC3E}">
        <p14:creationId xmlns:p14="http://schemas.microsoft.com/office/powerpoint/2010/main" val="108229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2246769"/>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lovely, </a:t>
            </a:r>
            <a:r>
              <a:rPr lang="en-GB" sz="2800" b="1" i="1" u="sng" dirty="0">
                <a:ln>
                  <a:solidFill>
                    <a:schemeClr val="tx1"/>
                  </a:solidFill>
                </a:ln>
                <a:solidFill>
                  <a:srgbClr val="FFFF00"/>
                </a:solidFill>
              </a:rPr>
              <a:t>admirable</a:t>
            </a:r>
            <a:r>
              <a:rPr lang="en-GB" sz="2800" b="1" i="1" dirty="0">
                <a:ln>
                  <a:solidFill>
                    <a:schemeClr val="tx1"/>
                  </a:solidFill>
                </a:ln>
                <a:solidFill>
                  <a:srgbClr val="FFFF00"/>
                </a:solidFill>
              </a:rPr>
              <a:t>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954107"/>
          </a:xfrm>
          <a:prstGeom prst="rect">
            <a:avLst/>
          </a:prstGeom>
          <a:noFill/>
        </p:spPr>
        <p:txBody>
          <a:bodyPr wrap="square" rtlCol="0">
            <a:spAutoFit/>
          </a:bodyPr>
          <a:lstStyle/>
          <a:p>
            <a:pPr marL="514350" indent="-514350">
              <a:buAutoNum type="arabicPeriod"/>
            </a:pPr>
            <a:r>
              <a:rPr lang="en-GB" sz="2400" b="1" dirty="0">
                <a:ln>
                  <a:solidFill>
                    <a:srgbClr val="FFFF00"/>
                  </a:solidFill>
                </a:ln>
                <a:solidFill>
                  <a:schemeClr val="accent1">
                    <a:lumMod val="40000"/>
                    <a:lumOff val="60000"/>
                  </a:schemeClr>
                </a:solidFill>
              </a:rPr>
              <a:t>The dangers of negative thinking</a:t>
            </a:r>
          </a:p>
          <a:p>
            <a:pPr marL="514350" indent="-514350">
              <a:buAutoNum type="arabicPeriod"/>
            </a:pPr>
            <a:r>
              <a:rPr lang="en-GB" sz="3200" b="1" dirty="0">
                <a:ln>
                  <a:solidFill>
                    <a:srgbClr val="FFFF00"/>
                  </a:solidFill>
                </a:ln>
                <a:solidFill>
                  <a:schemeClr val="accent1">
                    <a:lumMod val="40000"/>
                    <a:lumOff val="60000"/>
                  </a:schemeClr>
                </a:solidFill>
              </a:rPr>
              <a:t>The imperative of biblical thinking</a:t>
            </a:r>
          </a:p>
        </p:txBody>
      </p:sp>
      <p:sp>
        <p:nvSpPr>
          <p:cNvPr id="3" name="TextBox 2">
            <a:extLst>
              <a:ext uri="{FF2B5EF4-FFF2-40B4-BE49-F238E27FC236}">
                <a16:creationId xmlns:a16="http://schemas.microsoft.com/office/drawing/2014/main" id="{6B6ED805-01BB-43DA-B8DC-D5AB9B91F347}"/>
              </a:ext>
            </a:extLst>
          </p:cNvPr>
          <p:cNvSpPr txBox="1"/>
          <p:nvPr/>
        </p:nvSpPr>
        <p:spPr>
          <a:xfrm>
            <a:off x="1409700" y="3427341"/>
            <a:ext cx="7581900" cy="2062103"/>
          </a:xfrm>
          <a:prstGeom prst="rect">
            <a:avLst/>
          </a:prstGeom>
          <a:noFill/>
        </p:spPr>
        <p:txBody>
          <a:bodyPr wrap="square" rtlCol="0">
            <a:spAutoFit/>
          </a:bodyPr>
          <a:lstStyle/>
          <a:p>
            <a:pPr marL="342900" indent="-342900">
              <a:buFont typeface="Wingdings" panose="05000000000000000000" pitchFamily="2" charset="2"/>
              <a:buChar char="Ø"/>
            </a:pPr>
            <a:r>
              <a:rPr lang="en-GB" sz="2000" dirty="0">
                <a:latin typeface="Trebuchet MS" panose="020B0603020202020204" pitchFamily="34" charset="0"/>
              </a:rPr>
              <a:t>Think on what is true</a:t>
            </a:r>
          </a:p>
          <a:p>
            <a:pPr marL="342900" indent="-342900">
              <a:buFont typeface="Wingdings" panose="05000000000000000000" pitchFamily="2" charset="2"/>
              <a:buChar char="Ø"/>
            </a:pPr>
            <a:r>
              <a:rPr lang="en-GB" sz="2000" dirty="0">
                <a:latin typeface="Trebuchet MS" panose="020B0603020202020204" pitchFamily="34" charset="0"/>
              </a:rPr>
              <a:t>Think on what is </a:t>
            </a:r>
            <a:r>
              <a:rPr lang="en-GB" sz="2000" b="1" dirty="0">
                <a:latin typeface="Trebuchet MS" panose="020B0603020202020204" pitchFamily="34" charset="0"/>
              </a:rPr>
              <a:t>noble</a:t>
            </a:r>
          </a:p>
          <a:p>
            <a:pPr marL="342900" indent="-342900">
              <a:buFont typeface="Wingdings" panose="05000000000000000000" pitchFamily="2" charset="2"/>
              <a:buChar char="Ø"/>
            </a:pPr>
            <a:r>
              <a:rPr lang="en-GB" sz="2000" dirty="0">
                <a:latin typeface="Trebuchet MS" panose="020B0603020202020204" pitchFamily="34" charset="0"/>
              </a:rPr>
              <a:t>Think on what is </a:t>
            </a:r>
            <a:r>
              <a:rPr lang="en-GB" sz="2000" b="1" dirty="0">
                <a:latin typeface="Trebuchet MS" panose="020B0603020202020204" pitchFamily="34" charset="0"/>
              </a:rPr>
              <a:t>right</a:t>
            </a:r>
          </a:p>
          <a:p>
            <a:pPr marL="342900" indent="-342900">
              <a:buFont typeface="Wingdings" panose="05000000000000000000" pitchFamily="2" charset="2"/>
              <a:buChar char="Ø"/>
            </a:pPr>
            <a:r>
              <a:rPr lang="en-GB" sz="2000" dirty="0">
                <a:latin typeface="Trebuchet MS" panose="020B0603020202020204" pitchFamily="34" charset="0"/>
              </a:rPr>
              <a:t>Think on what is </a:t>
            </a:r>
            <a:r>
              <a:rPr lang="en-GB" sz="2000" b="1" dirty="0">
                <a:latin typeface="Trebuchet MS" panose="020B0603020202020204" pitchFamily="34" charset="0"/>
              </a:rPr>
              <a:t>pure</a:t>
            </a:r>
          </a:p>
          <a:p>
            <a:pPr marL="342900" indent="-342900">
              <a:buFont typeface="Wingdings" panose="05000000000000000000" pitchFamily="2" charset="2"/>
              <a:buChar char="Ø"/>
            </a:pPr>
            <a:r>
              <a:rPr lang="en-GB" sz="2000" dirty="0">
                <a:latin typeface="Trebuchet MS" panose="020B0603020202020204" pitchFamily="34" charset="0"/>
              </a:rPr>
              <a:t>Think on what is</a:t>
            </a:r>
            <a:r>
              <a:rPr lang="en-GB" sz="2000" b="1" dirty="0">
                <a:latin typeface="Trebuchet MS" panose="020B0603020202020204" pitchFamily="34" charset="0"/>
              </a:rPr>
              <a:t> lovely</a:t>
            </a:r>
          </a:p>
          <a:p>
            <a:pPr marL="342900" indent="-342900">
              <a:buFont typeface="Wingdings" panose="05000000000000000000" pitchFamily="2" charset="2"/>
              <a:buChar char="Ø"/>
            </a:pPr>
            <a:r>
              <a:rPr lang="en-GB" sz="2400" dirty="0">
                <a:latin typeface="Trebuchet MS" panose="020B0603020202020204" pitchFamily="34" charset="0"/>
              </a:rPr>
              <a:t>Think on what is </a:t>
            </a:r>
            <a:r>
              <a:rPr lang="en-GB" sz="2400" b="1" dirty="0">
                <a:latin typeface="Trebuchet MS" panose="020B0603020202020204" pitchFamily="34" charset="0"/>
              </a:rPr>
              <a:t>admirable</a:t>
            </a:r>
            <a:endParaRPr lang="en-GB" sz="2400" dirty="0">
              <a:latin typeface="Trebuchet MS" panose="020B0603020202020204" pitchFamily="34" charset="0"/>
            </a:endParaRPr>
          </a:p>
        </p:txBody>
      </p:sp>
    </p:spTree>
    <p:extLst>
      <p:ext uri="{BB962C8B-B14F-4D97-AF65-F5344CB8AC3E}">
        <p14:creationId xmlns:p14="http://schemas.microsoft.com/office/powerpoint/2010/main" val="217778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2246769"/>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954107"/>
          </a:xfrm>
          <a:prstGeom prst="rect">
            <a:avLst/>
          </a:prstGeom>
          <a:noFill/>
        </p:spPr>
        <p:txBody>
          <a:bodyPr wrap="square" rtlCol="0">
            <a:spAutoFit/>
          </a:bodyPr>
          <a:lstStyle/>
          <a:p>
            <a:pPr marL="514350" indent="-514350">
              <a:buAutoNum type="arabicPeriod"/>
            </a:pPr>
            <a:r>
              <a:rPr lang="en-GB" sz="2400" b="1" dirty="0">
                <a:ln>
                  <a:solidFill>
                    <a:srgbClr val="FFFF00"/>
                  </a:solidFill>
                </a:ln>
                <a:solidFill>
                  <a:schemeClr val="accent1">
                    <a:lumMod val="40000"/>
                    <a:lumOff val="60000"/>
                  </a:schemeClr>
                </a:solidFill>
              </a:rPr>
              <a:t>The dangers of negative thinking</a:t>
            </a:r>
          </a:p>
          <a:p>
            <a:pPr marL="514350" indent="-514350">
              <a:buAutoNum type="arabicPeriod"/>
            </a:pPr>
            <a:r>
              <a:rPr lang="en-GB" sz="3200" b="1" dirty="0">
                <a:ln>
                  <a:solidFill>
                    <a:srgbClr val="FFFF00"/>
                  </a:solidFill>
                </a:ln>
                <a:solidFill>
                  <a:schemeClr val="accent1">
                    <a:lumMod val="40000"/>
                    <a:lumOff val="60000"/>
                  </a:schemeClr>
                </a:solidFill>
              </a:rPr>
              <a:t>The imperative of biblical thinking</a:t>
            </a:r>
          </a:p>
        </p:txBody>
      </p:sp>
      <p:sp>
        <p:nvSpPr>
          <p:cNvPr id="3" name="TextBox 2">
            <a:extLst>
              <a:ext uri="{FF2B5EF4-FFF2-40B4-BE49-F238E27FC236}">
                <a16:creationId xmlns:a16="http://schemas.microsoft.com/office/drawing/2014/main" id="{6B6ED805-01BB-43DA-B8DC-D5AB9B91F347}"/>
              </a:ext>
            </a:extLst>
          </p:cNvPr>
          <p:cNvSpPr txBox="1"/>
          <p:nvPr/>
        </p:nvSpPr>
        <p:spPr>
          <a:xfrm>
            <a:off x="1409700" y="3427341"/>
            <a:ext cx="7029450" cy="1938992"/>
          </a:xfrm>
          <a:prstGeom prst="rect">
            <a:avLst/>
          </a:prstGeom>
          <a:noFill/>
        </p:spPr>
        <p:txBody>
          <a:bodyPr wrap="square" rtlCol="0">
            <a:spAutoFit/>
          </a:bodyPr>
          <a:lstStyle/>
          <a:p>
            <a:pPr marL="342900" indent="-342900">
              <a:buFont typeface="Wingdings" panose="05000000000000000000" pitchFamily="2" charset="2"/>
              <a:buChar char="Ø"/>
            </a:pPr>
            <a:r>
              <a:rPr lang="en-GB" sz="2000" dirty="0">
                <a:latin typeface="Trebuchet MS" panose="020B0603020202020204" pitchFamily="34" charset="0"/>
              </a:rPr>
              <a:t>Think on what is true</a:t>
            </a:r>
          </a:p>
          <a:p>
            <a:pPr marL="342900" indent="-342900">
              <a:buFont typeface="Wingdings" panose="05000000000000000000" pitchFamily="2" charset="2"/>
              <a:buChar char="Ø"/>
            </a:pPr>
            <a:r>
              <a:rPr lang="en-GB" sz="2000" dirty="0">
                <a:latin typeface="Trebuchet MS" panose="020B0603020202020204" pitchFamily="34" charset="0"/>
              </a:rPr>
              <a:t>Think on what is </a:t>
            </a:r>
            <a:r>
              <a:rPr lang="en-GB" sz="2000" b="1" dirty="0">
                <a:latin typeface="Trebuchet MS" panose="020B0603020202020204" pitchFamily="34" charset="0"/>
              </a:rPr>
              <a:t>noble</a:t>
            </a:r>
          </a:p>
          <a:p>
            <a:pPr marL="342900" indent="-342900">
              <a:buFont typeface="Wingdings" panose="05000000000000000000" pitchFamily="2" charset="2"/>
              <a:buChar char="Ø"/>
            </a:pPr>
            <a:r>
              <a:rPr lang="en-GB" sz="2000" dirty="0">
                <a:latin typeface="Trebuchet MS" panose="020B0603020202020204" pitchFamily="34" charset="0"/>
              </a:rPr>
              <a:t>Think on what is </a:t>
            </a:r>
            <a:r>
              <a:rPr lang="en-GB" sz="2000" b="1" dirty="0">
                <a:latin typeface="Trebuchet MS" panose="020B0603020202020204" pitchFamily="34" charset="0"/>
              </a:rPr>
              <a:t>right</a:t>
            </a:r>
          </a:p>
          <a:p>
            <a:pPr marL="342900" indent="-342900">
              <a:buFont typeface="Wingdings" panose="05000000000000000000" pitchFamily="2" charset="2"/>
              <a:buChar char="Ø"/>
            </a:pPr>
            <a:r>
              <a:rPr lang="en-GB" sz="2000" dirty="0">
                <a:latin typeface="Trebuchet MS" panose="020B0603020202020204" pitchFamily="34" charset="0"/>
              </a:rPr>
              <a:t>Think on what is </a:t>
            </a:r>
            <a:r>
              <a:rPr lang="en-GB" sz="2000" b="1" dirty="0">
                <a:latin typeface="Trebuchet MS" panose="020B0603020202020204" pitchFamily="34" charset="0"/>
              </a:rPr>
              <a:t>pure</a:t>
            </a:r>
          </a:p>
          <a:p>
            <a:pPr marL="342900" indent="-342900">
              <a:buFont typeface="Wingdings" panose="05000000000000000000" pitchFamily="2" charset="2"/>
              <a:buChar char="Ø"/>
            </a:pPr>
            <a:r>
              <a:rPr lang="en-GB" sz="2000" dirty="0">
                <a:latin typeface="Trebuchet MS" panose="020B0603020202020204" pitchFamily="34" charset="0"/>
              </a:rPr>
              <a:t>Think on what is</a:t>
            </a:r>
            <a:r>
              <a:rPr lang="en-GB" sz="2000" b="1" dirty="0">
                <a:latin typeface="Trebuchet MS" panose="020B0603020202020204" pitchFamily="34" charset="0"/>
              </a:rPr>
              <a:t> lovely</a:t>
            </a:r>
          </a:p>
          <a:p>
            <a:pPr marL="342900" indent="-342900">
              <a:buFont typeface="Wingdings" panose="05000000000000000000" pitchFamily="2" charset="2"/>
              <a:buChar char="Ø"/>
            </a:pPr>
            <a:r>
              <a:rPr lang="en-GB" sz="2000" dirty="0">
                <a:latin typeface="Trebuchet MS" panose="020B0603020202020204" pitchFamily="34" charset="0"/>
              </a:rPr>
              <a:t>Think on what is </a:t>
            </a:r>
            <a:r>
              <a:rPr lang="en-GB" sz="2000" b="1" dirty="0">
                <a:latin typeface="Trebuchet MS" panose="020B0603020202020204" pitchFamily="34" charset="0"/>
              </a:rPr>
              <a:t>admirable</a:t>
            </a:r>
            <a:endParaRPr lang="en-GB" sz="2000" dirty="0">
              <a:latin typeface="Trebuchet MS" panose="020B0603020202020204" pitchFamily="34" charset="0"/>
            </a:endParaRPr>
          </a:p>
        </p:txBody>
      </p:sp>
      <p:sp>
        <p:nvSpPr>
          <p:cNvPr id="5" name="TextBox 4">
            <a:extLst>
              <a:ext uri="{FF2B5EF4-FFF2-40B4-BE49-F238E27FC236}">
                <a16:creationId xmlns:a16="http://schemas.microsoft.com/office/drawing/2014/main" id="{07308557-789F-4B1F-8FED-4C14A5663AE1}"/>
              </a:ext>
            </a:extLst>
          </p:cNvPr>
          <p:cNvSpPr txBox="1"/>
          <p:nvPr/>
        </p:nvSpPr>
        <p:spPr>
          <a:xfrm>
            <a:off x="6096000" y="3752850"/>
            <a:ext cx="3867150" cy="461665"/>
          </a:xfrm>
          <a:prstGeom prst="rect">
            <a:avLst/>
          </a:prstGeom>
          <a:noFill/>
        </p:spPr>
        <p:txBody>
          <a:bodyPr wrap="square" rtlCol="0">
            <a:spAutoFit/>
          </a:bodyPr>
          <a:lstStyle/>
          <a:p>
            <a:r>
              <a:rPr lang="en-GB" sz="2400" b="1" dirty="0">
                <a:solidFill>
                  <a:schemeClr val="accent4">
                    <a:lumMod val="60000"/>
                    <a:lumOff val="40000"/>
                  </a:schemeClr>
                </a:solidFill>
                <a:latin typeface="Trebuchet MS" panose="020B0603020202020204" pitchFamily="34" charset="0"/>
              </a:rPr>
              <a:t>Paul’s </a:t>
            </a:r>
            <a:r>
              <a:rPr lang="en-GB" sz="2400" b="1" i="1" dirty="0">
                <a:solidFill>
                  <a:schemeClr val="accent4">
                    <a:lumMod val="60000"/>
                    <a:lumOff val="40000"/>
                  </a:schemeClr>
                </a:solidFill>
                <a:latin typeface="Trebuchet MS" panose="020B0603020202020204" pitchFamily="34" charset="0"/>
              </a:rPr>
              <a:t>“ifs”….</a:t>
            </a:r>
            <a:endParaRPr lang="en-GB" sz="2400" b="1" dirty="0">
              <a:solidFill>
                <a:schemeClr val="accent4">
                  <a:lumMod val="60000"/>
                  <a:lumOff val="40000"/>
                </a:schemeClr>
              </a:solidFill>
              <a:latin typeface="Trebuchet MS" panose="020B0603020202020204" pitchFamily="34" charset="0"/>
            </a:endParaRPr>
          </a:p>
        </p:txBody>
      </p:sp>
    </p:spTree>
    <p:extLst>
      <p:ext uri="{BB962C8B-B14F-4D97-AF65-F5344CB8AC3E}">
        <p14:creationId xmlns:p14="http://schemas.microsoft.com/office/powerpoint/2010/main" val="279284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2246769"/>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lovely, admirable – if anything is </a:t>
            </a:r>
            <a:r>
              <a:rPr lang="en-GB" sz="2800" b="1" i="1" u="sng" dirty="0">
                <a:ln>
                  <a:solidFill>
                    <a:schemeClr val="tx1"/>
                  </a:solidFill>
                </a:ln>
                <a:solidFill>
                  <a:srgbClr val="FFFF00"/>
                </a:solidFill>
              </a:rPr>
              <a:t>excellent</a:t>
            </a:r>
            <a:r>
              <a:rPr lang="en-GB" sz="2800" b="1" i="1" dirty="0">
                <a:ln>
                  <a:solidFill>
                    <a:schemeClr val="tx1"/>
                  </a:solidFill>
                </a:ln>
                <a:solidFill>
                  <a:srgbClr val="FFFF00"/>
                </a:solidFill>
              </a:rPr>
              <a: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954107"/>
          </a:xfrm>
          <a:prstGeom prst="rect">
            <a:avLst/>
          </a:prstGeom>
          <a:noFill/>
        </p:spPr>
        <p:txBody>
          <a:bodyPr wrap="square" rtlCol="0">
            <a:spAutoFit/>
          </a:bodyPr>
          <a:lstStyle/>
          <a:p>
            <a:pPr marL="514350" indent="-514350">
              <a:buAutoNum type="arabicPeriod"/>
            </a:pPr>
            <a:r>
              <a:rPr lang="en-GB" sz="2400" b="1" dirty="0">
                <a:ln>
                  <a:solidFill>
                    <a:srgbClr val="FFFF00"/>
                  </a:solidFill>
                </a:ln>
                <a:solidFill>
                  <a:schemeClr val="accent1">
                    <a:lumMod val="40000"/>
                    <a:lumOff val="60000"/>
                  </a:schemeClr>
                </a:solidFill>
              </a:rPr>
              <a:t>The dangers of negative thinking</a:t>
            </a:r>
          </a:p>
          <a:p>
            <a:pPr marL="514350" indent="-514350">
              <a:buAutoNum type="arabicPeriod"/>
            </a:pPr>
            <a:r>
              <a:rPr lang="en-GB" sz="3200" b="1" dirty="0">
                <a:ln>
                  <a:solidFill>
                    <a:srgbClr val="FFFF00"/>
                  </a:solidFill>
                </a:ln>
                <a:solidFill>
                  <a:schemeClr val="accent1">
                    <a:lumMod val="40000"/>
                    <a:lumOff val="60000"/>
                  </a:schemeClr>
                </a:solidFill>
              </a:rPr>
              <a:t>The imperative of biblical thinking</a:t>
            </a:r>
          </a:p>
        </p:txBody>
      </p:sp>
      <p:sp>
        <p:nvSpPr>
          <p:cNvPr id="3" name="TextBox 2">
            <a:extLst>
              <a:ext uri="{FF2B5EF4-FFF2-40B4-BE49-F238E27FC236}">
                <a16:creationId xmlns:a16="http://schemas.microsoft.com/office/drawing/2014/main" id="{6B6ED805-01BB-43DA-B8DC-D5AB9B91F347}"/>
              </a:ext>
            </a:extLst>
          </p:cNvPr>
          <p:cNvSpPr txBox="1"/>
          <p:nvPr/>
        </p:nvSpPr>
        <p:spPr>
          <a:xfrm>
            <a:off x="1409700" y="3427341"/>
            <a:ext cx="7029450" cy="1938992"/>
          </a:xfrm>
          <a:prstGeom prst="rect">
            <a:avLst/>
          </a:prstGeom>
          <a:noFill/>
        </p:spPr>
        <p:txBody>
          <a:bodyPr wrap="square" rtlCol="0">
            <a:spAutoFit/>
          </a:bodyPr>
          <a:lstStyle/>
          <a:p>
            <a:pPr marL="342900" indent="-342900">
              <a:buFont typeface="Wingdings" panose="05000000000000000000" pitchFamily="2" charset="2"/>
              <a:buChar char="Ø"/>
            </a:pPr>
            <a:r>
              <a:rPr lang="en-GB" sz="2000" dirty="0">
                <a:latin typeface="Trebuchet MS" panose="020B0603020202020204" pitchFamily="34" charset="0"/>
              </a:rPr>
              <a:t>Think on what is true</a:t>
            </a:r>
          </a:p>
          <a:p>
            <a:pPr marL="342900" indent="-342900">
              <a:buFont typeface="Wingdings" panose="05000000000000000000" pitchFamily="2" charset="2"/>
              <a:buChar char="Ø"/>
            </a:pPr>
            <a:r>
              <a:rPr lang="en-GB" sz="2000" dirty="0">
                <a:latin typeface="Trebuchet MS" panose="020B0603020202020204" pitchFamily="34" charset="0"/>
              </a:rPr>
              <a:t>Think on what is </a:t>
            </a:r>
            <a:r>
              <a:rPr lang="en-GB" sz="2000" b="1" dirty="0">
                <a:latin typeface="Trebuchet MS" panose="020B0603020202020204" pitchFamily="34" charset="0"/>
              </a:rPr>
              <a:t>noble</a:t>
            </a:r>
          </a:p>
          <a:p>
            <a:pPr marL="342900" indent="-342900">
              <a:buFont typeface="Wingdings" panose="05000000000000000000" pitchFamily="2" charset="2"/>
              <a:buChar char="Ø"/>
            </a:pPr>
            <a:r>
              <a:rPr lang="en-GB" sz="2000" dirty="0">
                <a:latin typeface="Trebuchet MS" panose="020B0603020202020204" pitchFamily="34" charset="0"/>
              </a:rPr>
              <a:t>Think on what is </a:t>
            </a:r>
            <a:r>
              <a:rPr lang="en-GB" sz="2000" b="1" dirty="0">
                <a:latin typeface="Trebuchet MS" panose="020B0603020202020204" pitchFamily="34" charset="0"/>
              </a:rPr>
              <a:t>right</a:t>
            </a:r>
          </a:p>
          <a:p>
            <a:pPr marL="342900" indent="-342900">
              <a:buFont typeface="Wingdings" panose="05000000000000000000" pitchFamily="2" charset="2"/>
              <a:buChar char="Ø"/>
            </a:pPr>
            <a:r>
              <a:rPr lang="en-GB" sz="2000" dirty="0">
                <a:latin typeface="Trebuchet MS" panose="020B0603020202020204" pitchFamily="34" charset="0"/>
              </a:rPr>
              <a:t>Think on what is </a:t>
            </a:r>
            <a:r>
              <a:rPr lang="en-GB" sz="2000" b="1" dirty="0">
                <a:latin typeface="Trebuchet MS" panose="020B0603020202020204" pitchFamily="34" charset="0"/>
              </a:rPr>
              <a:t>pure</a:t>
            </a:r>
          </a:p>
          <a:p>
            <a:pPr marL="342900" indent="-342900">
              <a:buFont typeface="Wingdings" panose="05000000000000000000" pitchFamily="2" charset="2"/>
              <a:buChar char="Ø"/>
            </a:pPr>
            <a:r>
              <a:rPr lang="en-GB" sz="2000" dirty="0">
                <a:latin typeface="Trebuchet MS" panose="020B0603020202020204" pitchFamily="34" charset="0"/>
              </a:rPr>
              <a:t>Think on what is</a:t>
            </a:r>
            <a:r>
              <a:rPr lang="en-GB" sz="2000" b="1" dirty="0">
                <a:latin typeface="Trebuchet MS" panose="020B0603020202020204" pitchFamily="34" charset="0"/>
              </a:rPr>
              <a:t> lovely</a:t>
            </a:r>
          </a:p>
          <a:p>
            <a:pPr marL="342900" indent="-342900">
              <a:buFont typeface="Wingdings" panose="05000000000000000000" pitchFamily="2" charset="2"/>
              <a:buChar char="Ø"/>
            </a:pPr>
            <a:r>
              <a:rPr lang="en-GB" sz="2000" dirty="0">
                <a:latin typeface="Trebuchet MS" panose="020B0603020202020204" pitchFamily="34" charset="0"/>
              </a:rPr>
              <a:t>Think on what is </a:t>
            </a:r>
            <a:r>
              <a:rPr lang="en-GB" sz="2000" b="1" dirty="0">
                <a:latin typeface="Trebuchet MS" panose="020B0603020202020204" pitchFamily="34" charset="0"/>
              </a:rPr>
              <a:t>admirable</a:t>
            </a:r>
            <a:endParaRPr lang="en-GB" sz="2000" dirty="0">
              <a:latin typeface="Trebuchet MS" panose="020B0603020202020204" pitchFamily="34" charset="0"/>
            </a:endParaRPr>
          </a:p>
        </p:txBody>
      </p:sp>
      <p:sp>
        <p:nvSpPr>
          <p:cNvPr id="5" name="TextBox 4">
            <a:extLst>
              <a:ext uri="{FF2B5EF4-FFF2-40B4-BE49-F238E27FC236}">
                <a16:creationId xmlns:a16="http://schemas.microsoft.com/office/drawing/2014/main" id="{07308557-789F-4B1F-8FED-4C14A5663AE1}"/>
              </a:ext>
            </a:extLst>
          </p:cNvPr>
          <p:cNvSpPr txBox="1"/>
          <p:nvPr/>
        </p:nvSpPr>
        <p:spPr>
          <a:xfrm>
            <a:off x="6096000" y="3752850"/>
            <a:ext cx="3867150" cy="461665"/>
          </a:xfrm>
          <a:prstGeom prst="rect">
            <a:avLst/>
          </a:prstGeom>
          <a:noFill/>
        </p:spPr>
        <p:txBody>
          <a:bodyPr wrap="square" rtlCol="0">
            <a:spAutoFit/>
          </a:bodyPr>
          <a:lstStyle/>
          <a:p>
            <a:r>
              <a:rPr lang="en-GB" sz="2400" b="1" dirty="0">
                <a:solidFill>
                  <a:schemeClr val="accent4">
                    <a:lumMod val="60000"/>
                    <a:lumOff val="40000"/>
                  </a:schemeClr>
                </a:solidFill>
                <a:latin typeface="Trebuchet MS" panose="020B0603020202020204" pitchFamily="34" charset="0"/>
              </a:rPr>
              <a:t>Paul’s </a:t>
            </a:r>
            <a:r>
              <a:rPr lang="en-GB" sz="2400" b="1" i="1" dirty="0">
                <a:solidFill>
                  <a:schemeClr val="accent4">
                    <a:lumMod val="60000"/>
                    <a:lumOff val="40000"/>
                  </a:schemeClr>
                </a:solidFill>
                <a:latin typeface="Trebuchet MS" panose="020B0603020202020204" pitchFamily="34" charset="0"/>
              </a:rPr>
              <a:t>“ifs”….</a:t>
            </a:r>
            <a:endParaRPr lang="en-GB" sz="2400" b="1" dirty="0">
              <a:solidFill>
                <a:schemeClr val="accent4">
                  <a:lumMod val="60000"/>
                  <a:lumOff val="40000"/>
                </a:schemeClr>
              </a:solidFill>
              <a:latin typeface="Trebuchet MS" panose="020B0603020202020204" pitchFamily="34" charset="0"/>
            </a:endParaRPr>
          </a:p>
        </p:txBody>
      </p:sp>
      <p:sp>
        <p:nvSpPr>
          <p:cNvPr id="4" name="TextBox 3">
            <a:extLst>
              <a:ext uri="{FF2B5EF4-FFF2-40B4-BE49-F238E27FC236}">
                <a16:creationId xmlns:a16="http://schemas.microsoft.com/office/drawing/2014/main" id="{977A2982-459E-4E39-9F36-DEEF1385997C}"/>
              </a:ext>
            </a:extLst>
          </p:cNvPr>
          <p:cNvSpPr txBox="1"/>
          <p:nvPr/>
        </p:nvSpPr>
        <p:spPr>
          <a:xfrm>
            <a:off x="6238875" y="4314825"/>
            <a:ext cx="3962400" cy="461665"/>
          </a:xfrm>
          <a:prstGeom prst="rect">
            <a:avLst/>
          </a:prstGeom>
          <a:noFill/>
        </p:spPr>
        <p:txBody>
          <a:bodyPr wrap="square" rtlCol="0">
            <a:spAutoFit/>
          </a:bodyPr>
          <a:lstStyle/>
          <a:p>
            <a:pPr marL="342900" indent="-342900">
              <a:buFont typeface="Wingdings" panose="05000000000000000000" pitchFamily="2" charset="2"/>
              <a:buChar char="v"/>
            </a:pPr>
            <a:r>
              <a:rPr lang="en-GB" sz="2400" dirty="0">
                <a:latin typeface="Trebuchet MS" panose="020B0603020202020204" pitchFamily="34" charset="0"/>
              </a:rPr>
              <a:t>Excellence (virtue)</a:t>
            </a:r>
          </a:p>
        </p:txBody>
      </p:sp>
    </p:spTree>
    <p:extLst>
      <p:ext uri="{BB962C8B-B14F-4D97-AF65-F5344CB8AC3E}">
        <p14:creationId xmlns:p14="http://schemas.microsoft.com/office/powerpoint/2010/main" val="70922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1815882"/>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584775"/>
          </a:xfrm>
          <a:prstGeom prst="rect">
            <a:avLst/>
          </a:prstGeom>
          <a:noFill/>
        </p:spPr>
        <p:txBody>
          <a:bodyPr wrap="square" rtlCol="0">
            <a:spAutoFit/>
          </a:bodyPr>
          <a:lstStyle/>
          <a:p>
            <a:r>
              <a:rPr lang="en-GB" sz="3200" b="1" dirty="0">
                <a:ln>
                  <a:solidFill>
                    <a:srgbClr val="FFFF00"/>
                  </a:solidFill>
                </a:ln>
                <a:solidFill>
                  <a:schemeClr val="accent1">
                    <a:lumMod val="40000"/>
                    <a:lumOff val="60000"/>
                  </a:schemeClr>
                </a:solidFill>
              </a:rPr>
              <a:t>GIGO = ‘Garbage In, Garbage Out’!</a:t>
            </a:r>
          </a:p>
        </p:txBody>
      </p:sp>
    </p:spTree>
    <p:extLst>
      <p:ext uri="{BB962C8B-B14F-4D97-AF65-F5344CB8AC3E}">
        <p14:creationId xmlns:p14="http://schemas.microsoft.com/office/powerpoint/2010/main" val="405819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2246769"/>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lovely, admirable – if anything is excellent or </a:t>
            </a:r>
            <a:r>
              <a:rPr lang="en-GB" sz="2800" b="1" i="1" u="sng" dirty="0">
                <a:ln>
                  <a:solidFill>
                    <a:schemeClr val="tx1"/>
                  </a:solidFill>
                </a:ln>
                <a:solidFill>
                  <a:srgbClr val="FFFF00"/>
                </a:solidFill>
              </a:rPr>
              <a:t>praiseworthy</a:t>
            </a:r>
            <a:r>
              <a:rPr lang="en-GB" sz="2800" b="1" i="1" dirty="0">
                <a:ln>
                  <a:solidFill>
                    <a:schemeClr val="tx1"/>
                  </a:solidFill>
                </a:ln>
                <a:solidFill>
                  <a:srgbClr val="FFFF00"/>
                </a:solidFill>
              </a:rPr>
              <a:t>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954107"/>
          </a:xfrm>
          <a:prstGeom prst="rect">
            <a:avLst/>
          </a:prstGeom>
          <a:noFill/>
        </p:spPr>
        <p:txBody>
          <a:bodyPr wrap="square" rtlCol="0">
            <a:spAutoFit/>
          </a:bodyPr>
          <a:lstStyle/>
          <a:p>
            <a:pPr marL="514350" indent="-514350">
              <a:buAutoNum type="arabicPeriod"/>
            </a:pPr>
            <a:r>
              <a:rPr lang="en-GB" sz="2400" b="1" dirty="0">
                <a:ln>
                  <a:solidFill>
                    <a:srgbClr val="FFFF00"/>
                  </a:solidFill>
                </a:ln>
                <a:solidFill>
                  <a:schemeClr val="accent1">
                    <a:lumMod val="40000"/>
                    <a:lumOff val="60000"/>
                  </a:schemeClr>
                </a:solidFill>
              </a:rPr>
              <a:t>The dangers of negative thinking</a:t>
            </a:r>
          </a:p>
          <a:p>
            <a:pPr marL="514350" indent="-514350">
              <a:buAutoNum type="arabicPeriod"/>
            </a:pPr>
            <a:r>
              <a:rPr lang="en-GB" sz="3200" b="1" dirty="0">
                <a:ln>
                  <a:solidFill>
                    <a:srgbClr val="FFFF00"/>
                  </a:solidFill>
                </a:ln>
                <a:solidFill>
                  <a:schemeClr val="accent1">
                    <a:lumMod val="40000"/>
                    <a:lumOff val="60000"/>
                  </a:schemeClr>
                </a:solidFill>
              </a:rPr>
              <a:t>The imperative of biblical thinking</a:t>
            </a:r>
          </a:p>
        </p:txBody>
      </p:sp>
      <p:sp>
        <p:nvSpPr>
          <p:cNvPr id="3" name="TextBox 2">
            <a:extLst>
              <a:ext uri="{FF2B5EF4-FFF2-40B4-BE49-F238E27FC236}">
                <a16:creationId xmlns:a16="http://schemas.microsoft.com/office/drawing/2014/main" id="{6B6ED805-01BB-43DA-B8DC-D5AB9B91F347}"/>
              </a:ext>
            </a:extLst>
          </p:cNvPr>
          <p:cNvSpPr txBox="1"/>
          <p:nvPr/>
        </p:nvSpPr>
        <p:spPr>
          <a:xfrm>
            <a:off x="1409700" y="3427341"/>
            <a:ext cx="7029450" cy="1938992"/>
          </a:xfrm>
          <a:prstGeom prst="rect">
            <a:avLst/>
          </a:prstGeom>
          <a:noFill/>
        </p:spPr>
        <p:txBody>
          <a:bodyPr wrap="square" rtlCol="0">
            <a:spAutoFit/>
          </a:bodyPr>
          <a:lstStyle/>
          <a:p>
            <a:pPr marL="342900" indent="-342900">
              <a:buFont typeface="Wingdings" panose="05000000000000000000" pitchFamily="2" charset="2"/>
              <a:buChar char="Ø"/>
            </a:pPr>
            <a:r>
              <a:rPr lang="en-GB" sz="2000" dirty="0">
                <a:latin typeface="Trebuchet MS" panose="020B0603020202020204" pitchFamily="34" charset="0"/>
              </a:rPr>
              <a:t>Think on what is true</a:t>
            </a:r>
          </a:p>
          <a:p>
            <a:pPr marL="342900" indent="-342900">
              <a:buFont typeface="Wingdings" panose="05000000000000000000" pitchFamily="2" charset="2"/>
              <a:buChar char="Ø"/>
            </a:pPr>
            <a:r>
              <a:rPr lang="en-GB" sz="2000" dirty="0">
                <a:latin typeface="Trebuchet MS" panose="020B0603020202020204" pitchFamily="34" charset="0"/>
              </a:rPr>
              <a:t>Think on what is </a:t>
            </a:r>
            <a:r>
              <a:rPr lang="en-GB" sz="2000" b="1" dirty="0">
                <a:latin typeface="Trebuchet MS" panose="020B0603020202020204" pitchFamily="34" charset="0"/>
              </a:rPr>
              <a:t>noble</a:t>
            </a:r>
          </a:p>
          <a:p>
            <a:pPr marL="342900" indent="-342900">
              <a:buFont typeface="Wingdings" panose="05000000000000000000" pitchFamily="2" charset="2"/>
              <a:buChar char="Ø"/>
            </a:pPr>
            <a:r>
              <a:rPr lang="en-GB" sz="2000" dirty="0">
                <a:latin typeface="Trebuchet MS" panose="020B0603020202020204" pitchFamily="34" charset="0"/>
              </a:rPr>
              <a:t>Think on what is </a:t>
            </a:r>
            <a:r>
              <a:rPr lang="en-GB" sz="2000" b="1" dirty="0">
                <a:latin typeface="Trebuchet MS" panose="020B0603020202020204" pitchFamily="34" charset="0"/>
              </a:rPr>
              <a:t>right</a:t>
            </a:r>
          </a:p>
          <a:p>
            <a:pPr marL="342900" indent="-342900">
              <a:buFont typeface="Wingdings" panose="05000000000000000000" pitchFamily="2" charset="2"/>
              <a:buChar char="Ø"/>
            </a:pPr>
            <a:r>
              <a:rPr lang="en-GB" sz="2000" dirty="0">
                <a:latin typeface="Trebuchet MS" panose="020B0603020202020204" pitchFamily="34" charset="0"/>
              </a:rPr>
              <a:t>Think on what is </a:t>
            </a:r>
            <a:r>
              <a:rPr lang="en-GB" sz="2000" b="1" dirty="0">
                <a:latin typeface="Trebuchet MS" panose="020B0603020202020204" pitchFamily="34" charset="0"/>
              </a:rPr>
              <a:t>pure</a:t>
            </a:r>
          </a:p>
          <a:p>
            <a:pPr marL="342900" indent="-342900">
              <a:buFont typeface="Wingdings" panose="05000000000000000000" pitchFamily="2" charset="2"/>
              <a:buChar char="Ø"/>
            </a:pPr>
            <a:r>
              <a:rPr lang="en-GB" sz="2000" dirty="0">
                <a:latin typeface="Trebuchet MS" panose="020B0603020202020204" pitchFamily="34" charset="0"/>
              </a:rPr>
              <a:t>Think on what is</a:t>
            </a:r>
            <a:r>
              <a:rPr lang="en-GB" sz="2000" b="1" dirty="0">
                <a:latin typeface="Trebuchet MS" panose="020B0603020202020204" pitchFamily="34" charset="0"/>
              </a:rPr>
              <a:t> lovely</a:t>
            </a:r>
          </a:p>
          <a:p>
            <a:pPr marL="342900" indent="-342900">
              <a:buFont typeface="Wingdings" panose="05000000000000000000" pitchFamily="2" charset="2"/>
              <a:buChar char="Ø"/>
            </a:pPr>
            <a:r>
              <a:rPr lang="en-GB" sz="2000" dirty="0">
                <a:latin typeface="Trebuchet MS" panose="020B0603020202020204" pitchFamily="34" charset="0"/>
              </a:rPr>
              <a:t>Think on what is </a:t>
            </a:r>
            <a:r>
              <a:rPr lang="en-GB" sz="2000" b="1" dirty="0">
                <a:latin typeface="Trebuchet MS" panose="020B0603020202020204" pitchFamily="34" charset="0"/>
              </a:rPr>
              <a:t>admirable</a:t>
            </a:r>
            <a:endParaRPr lang="en-GB" sz="2000" dirty="0">
              <a:latin typeface="Trebuchet MS" panose="020B0603020202020204" pitchFamily="34" charset="0"/>
            </a:endParaRPr>
          </a:p>
        </p:txBody>
      </p:sp>
      <p:sp>
        <p:nvSpPr>
          <p:cNvPr id="5" name="TextBox 4">
            <a:extLst>
              <a:ext uri="{FF2B5EF4-FFF2-40B4-BE49-F238E27FC236}">
                <a16:creationId xmlns:a16="http://schemas.microsoft.com/office/drawing/2014/main" id="{07308557-789F-4B1F-8FED-4C14A5663AE1}"/>
              </a:ext>
            </a:extLst>
          </p:cNvPr>
          <p:cNvSpPr txBox="1"/>
          <p:nvPr/>
        </p:nvSpPr>
        <p:spPr>
          <a:xfrm>
            <a:off x="6096000" y="3752850"/>
            <a:ext cx="3867150" cy="461665"/>
          </a:xfrm>
          <a:prstGeom prst="rect">
            <a:avLst/>
          </a:prstGeom>
          <a:noFill/>
        </p:spPr>
        <p:txBody>
          <a:bodyPr wrap="square" rtlCol="0">
            <a:spAutoFit/>
          </a:bodyPr>
          <a:lstStyle/>
          <a:p>
            <a:r>
              <a:rPr lang="en-GB" sz="2400" b="1" dirty="0">
                <a:solidFill>
                  <a:schemeClr val="accent4">
                    <a:lumMod val="60000"/>
                    <a:lumOff val="40000"/>
                  </a:schemeClr>
                </a:solidFill>
                <a:latin typeface="Trebuchet MS" panose="020B0603020202020204" pitchFamily="34" charset="0"/>
              </a:rPr>
              <a:t>Paul’s </a:t>
            </a:r>
            <a:r>
              <a:rPr lang="en-GB" sz="2400" b="1" i="1" dirty="0">
                <a:solidFill>
                  <a:schemeClr val="accent4">
                    <a:lumMod val="60000"/>
                    <a:lumOff val="40000"/>
                  </a:schemeClr>
                </a:solidFill>
                <a:latin typeface="Trebuchet MS" panose="020B0603020202020204" pitchFamily="34" charset="0"/>
              </a:rPr>
              <a:t>“ifs”….</a:t>
            </a:r>
            <a:endParaRPr lang="en-GB" sz="2400" b="1" dirty="0">
              <a:solidFill>
                <a:schemeClr val="accent4">
                  <a:lumMod val="60000"/>
                  <a:lumOff val="40000"/>
                </a:schemeClr>
              </a:solidFill>
              <a:latin typeface="Trebuchet MS" panose="020B0603020202020204" pitchFamily="34" charset="0"/>
            </a:endParaRPr>
          </a:p>
        </p:txBody>
      </p:sp>
      <p:sp>
        <p:nvSpPr>
          <p:cNvPr id="4" name="TextBox 3">
            <a:extLst>
              <a:ext uri="{FF2B5EF4-FFF2-40B4-BE49-F238E27FC236}">
                <a16:creationId xmlns:a16="http://schemas.microsoft.com/office/drawing/2014/main" id="{977A2982-459E-4E39-9F36-DEEF1385997C}"/>
              </a:ext>
            </a:extLst>
          </p:cNvPr>
          <p:cNvSpPr txBox="1"/>
          <p:nvPr/>
        </p:nvSpPr>
        <p:spPr>
          <a:xfrm>
            <a:off x="6238875" y="4314825"/>
            <a:ext cx="3962400" cy="830997"/>
          </a:xfrm>
          <a:prstGeom prst="rect">
            <a:avLst/>
          </a:prstGeom>
          <a:noFill/>
        </p:spPr>
        <p:txBody>
          <a:bodyPr wrap="square" rtlCol="0">
            <a:spAutoFit/>
          </a:bodyPr>
          <a:lstStyle/>
          <a:p>
            <a:pPr marL="342900" indent="-342900">
              <a:buFont typeface="Wingdings" panose="05000000000000000000" pitchFamily="2" charset="2"/>
              <a:buChar char="v"/>
            </a:pPr>
            <a:r>
              <a:rPr lang="en-GB" sz="2400" dirty="0">
                <a:latin typeface="Trebuchet MS" panose="020B0603020202020204" pitchFamily="34" charset="0"/>
              </a:rPr>
              <a:t>Excellence (virtue)</a:t>
            </a:r>
          </a:p>
          <a:p>
            <a:pPr marL="342900" indent="-342900">
              <a:buFont typeface="Wingdings" panose="05000000000000000000" pitchFamily="2" charset="2"/>
              <a:buChar char="v"/>
            </a:pPr>
            <a:r>
              <a:rPr lang="en-GB" sz="2400" dirty="0">
                <a:latin typeface="Trebuchet MS" panose="020B0603020202020204" pitchFamily="34" charset="0"/>
              </a:rPr>
              <a:t>Praiseworthy</a:t>
            </a:r>
          </a:p>
        </p:txBody>
      </p:sp>
    </p:spTree>
    <p:extLst>
      <p:ext uri="{BB962C8B-B14F-4D97-AF65-F5344CB8AC3E}">
        <p14:creationId xmlns:p14="http://schemas.microsoft.com/office/powerpoint/2010/main" val="402281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2246769"/>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1446550"/>
          </a:xfrm>
          <a:prstGeom prst="rect">
            <a:avLst/>
          </a:prstGeom>
          <a:noFill/>
        </p:spPr>
        <p:txBody>
          <a:bodyPr wrap="square" rtlCol="0">
            <a:spAutoFit/>
          </a:bodyPr>
          <a:lstStyle/>
          <a:p>
            <a:pPr marL="514350" indent="-514350">
              <a:buAutoNum type="arabicPeriod"/>
            </a:pPr>
            <a:r>
              <a:rPr lang="en-GB" sz="2400" b="1" dirty="0">
                <a:ln>
                  <a:solidFill>
                    <a:srgbClr val="FFFF00"/>
                  </a:solidFill>
                </a:ln>
                <a:solidFill>
                  <a:schemeClr val="accent1">
                    <a:lumMod val="40000"/>
                    <a:lumOff val="60000"/>
                  </a:schemeClr>
                </a:solidFill>
              </a:rPr>
              <a:t>The dangers of negative thinking</a:t>
            </a:r>
          </a:p>
          <a:p>
            <a:pPr marL="514350" indent="-514350">
              <a:buAutoNum type="arabicPeriod"/>
            </a:pPr>
            <a:r>
              <a:rPr lang="en-GB" sz="3200" b="1" dirty="0">
                <a:ln>
                  <a:solidFill>
                    <a:srgbClr val="FFFF00"/>
                  </a:solidFill>
                </a:ln>
                <a:solidFill>
                  <a:schemeClr val="accent1">
                    <a:lumMod val="40000"/>
                    <a:lumOff val="60000"/>
                  </a:schemeClr>
                </a:solidFill>
              </a:rPr>
              <a:t>The imperative of biblical thinking</a:t>
            </a:r>
          </a:p>
          <a:p>
            <a:pPr marL="514350" indent="-514350">
              <a:buAutoNum type="arabicPeriod"/>
            </a:pPr>
            <a:r>
              <a:rPr lang="en-GB" sz="3200" b="1" dirty="0">
                <a:ln>
                  <a:solidFill>
                    <a:srgbClr val="FFFF00"/>
                  </a:solidFill>
                </a:ln>
                <a:solidFill>
                  <a:schemeClr val="accent1">
                    <a:lumMod val="40000"/>
                    <a:lumOff val="60000"/>
                  </a:schemeClr>
                </a:solidFill>
              </a:rPr>
              <a:t>Time for action!</a:t>
            </a:r>
          </a:p>
        </p:txBody>
      </p:sp>
    </p:spTree>
    <p:extLst>
      <p:ext uri="{BB962C8B-B14F-4D97-AF65-F5344CB8AC3E}">
        <p14:creationId xmlns:p14="http://schemas.microsoft.com/office/powerpoint/2010/main" val="423764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2246769"/>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1446550"/>
          </a:xfrm>
          <a:prstGeom prst="rect">
            <a:avLst/>
          </a:prstGeom>
          <a:noFill/>
        </p:spPr>
        <p:txBody>
          <a:bodyPr wrap="square" rtlCol="0">
            <a:spAutoFit/>
          </a:bodyPr>
          <a:lstStyle/>
          <a:p>
            <a:pPr marL="514350" indent="-514350">
              <a:buAutoNum type="arabicPeriod"/>
            </a:pPr>
            <a:r>
              <a:rPr lang="en-GB" sz="2400" b="1" dirty="0">
                <a:ln>
                  <a:solidFill>
                    <a:srgbClr val="FFFF00"/>
                  </a:solidFill>
                </a:ln>
                <a:solidFill>
                  <a:schemeClr val="accent1">
                    <a:lumMod val="40000"/>
                    <a:lumOff val="60000"/>
                  </a:schemeClr>
                </a:solidFill>
              </a:rPr>
              <a:t>The dangers of negative thinking</a:t>
            </a:r>
          </a:p>
          <a:p>
            <a:pPr marL="514350" indent="-514350">
              <a:buAutoNum type="arabicPeriod"/>
            </a:pPr>
            <a:r>
              <a:rPr lang="en-GB" sz="3200" b="1" dirty="0">
                <a:ln>
                  <a:solidFill>
                    <a:srgbClr val="FFFF00"/>
                  </a:solidFill>
                </a:ln>
                <a:solidFill>
                  <a:schemeClr val="accent1">
                    <a:lumMod val="40000"/>
                    <a:lumOff val="60000"/>
                  </a:schemeClr>
                </a:solidFill>
              </a:rPr>
              <a:t>The imperative of biblical thinking</a:t>
            </a:r>
          </a:p>
          <a:p>
            <a:pPr marL="514350" indent="-514350">
              <a:buAutoNum type="arabicPeriod"/>
            </a:pPr>
            <a:r>
              <a:rPr lang="en-GB" sz="3200" b="1" dirty="0">
                <a:ln>
                  <a:solidFill>
                    <a:srgbClr val="FFFF00"/>
                  </a:solidFill>
                </a:ln>
                <a:solidFill>
                  <a:schemeClr val="accent1">
                    <a:lumMod val="40000"/>
                    <a:lumOff val="60000"/>
                  </a:schemeClr>
                </a:solidFill>
              </a:rPr>
              <a:t>Time for action!</a:t>
            </a:r>
          </a:p>
        </p:txBody>
      </p:sp>
      <p:sp>
        <p:nvSpPr>
          <p:cNvPr id="3" name="TextBox 2">
            <a:extLst>
              <a:ext uri="{FF2B5EF4-FFF2-40B4-BE49-F238E27FC236}">
                <a16:creationId xmlns:a16="http://schemas.microsoft.com/office/drawing/2014/main" id="{8CFC32DC-714D-48E4-9E26-CD75FC9BFCB2}"/>
              </a:ext>
            </a:extLst>
          </p:cNvPr>
          <p:cNvSpPr txBox="1"/>
          <p:nvPr/>
        </p:nvSpPr>
        <p:spPr>
          <a:xfrm>
            <a:off x="4591051" y="3429000"/>
            <a:ext cx="7105650" cy="1384995"/>
          </a:xfrm>
          <a:prstGeom prst="rect">
            <a:avLst/>
          </a:prstGeom>
          <a:noFill/>
        </p:spPr>
        <p:txBody>
          <a:bodyPr wrap="square" rtlCol="0">
            <a:spAutoFit/>
          </a:bodyPr>
          <a:lstStyle/>
          <a:p>
            <a:r>
              <a:rPr lang="en-GB" sz="2800" i="1" dirty="0">
                <a:solidFill>
                  <a:srgbClr val="FFFF00"/>
                </a:solidFill>
                <a:latin typeface="Trebuchet MS" panose="020B0603020202020204" pitchFamily="34" charset="0"/>
              </a:rPr>
              <a:t>“Above all else, guard your heart for it is the well-spring of life” </a:t>
            </a:r>
            <a:r>
              <a:rPr lang="en-GB" sz="2800" dirty="0">
                <a:solidFill>
                  <a:srgbClr val="FFFF00"/>
                </a:solidFill>
                <a:latin typeface="Trebuchet MS" panose="020B0603020202020204" pitchFamily="34" charset="0"/>
              </a:rPr>
              <a:t>(</a:t>
            </a:r>
            <a:r>
              <a:rPr lang="en-GB" sz="2800" i="1" dirty="0">
                <a:solidFill>
                  <a:srgbClr val="FFFF00"/>
                </a:solidFill>
                <a:latin typeface="Trebuchet MS" panose="020B0603020202020204" pitchFamily="34" charset="0"/>
              </a:rPr>
              <a:t>“it affects everything you do” </a:t>
            </a:r>
            <a:r>
              <a:rPr lang="en-GB" sz="2800" dirty="0">
                <a:solidFill>
                  <a:srgbClr val="FFFF00"/>
                </a:solidFill>
                <a:latin typeface="Trebuchet MS" panose="020B0603020202020204" pitchFamily="34" charset="0"/>
              </a:rPr>
              <a:t>Prov.4:23 NLT). </a:t>
            </a:r>
          </a:p>
        </p:txBody>
      </p:sp>
    </p:spTree>
    <p:extLst>
      <p:ext uri="{BB962C8B-B14F-4D97-AF65-F5344CB8AC3E}">
        <p14:creationId xmlns:p14="http://schemas.microsoft.com/office/powerpoint/2010/main" val="305507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2246769"/>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1446550"/>
          </a:xfrm>
          <a:prstGeom prst="rect">
            <a:avLst/>
          </a:prstGeom>
          <a:noFill/>
        </p:spPr>
        <p:txBody>
          <a:bodyPr wrap="square" rtlCol="0">
            <a:spAutoFit/>
          </a:bodyPr>
          <a:lstStyle/>
          <a:p>
            <a:pPr marL="514350" indent="-514350">
              <a:buAutoNum type="arabicPeriod"/>
            </a:pPr>
            <a:r>
              <a:rPr lang="en-GB" sz="2400" b="1" dirty="0">
                <a:ln>
                  <a:solidFill>
                    <a:srgbClr val="FFFF00"/>
                  </a:solidFill>
                </a:ln>
                <a:solidFill>
                  <a:schemeClr val="accent1">
                    <a:lumMod val="40000"/>
                    <a:lumOff val="60000"/>
                  </a:schemeClr>
                </a:solidFill>
              </a:rPr>
              <a:t>The dangers of negative thinking</a:t>
            </a:r>
          </a:p>
          <a:p>
            <a:pPr marL="514350" indent="-514350">
              <a:buAutoNum type="arabicPeriod"/>
            </a:pPr>
            <a:r>
              <a:rPr lang="en-GB" sz="3200" b="1" dirty="0">
                <a:ln>
                  <a:solidFill>
                    <a:srgbClr val="FFFF00"/>
                  </a:solidFill>
                </a:ln>
                <a:solidFill>
                  <a:schemeClr val="accent1">
                    <a:lumMod val="40000"/>
                    <a:lumOff val="60000"/>
                  </a:schemeClr>
                </a:solidFill>
              </a:rPr>
              <a:t>The imperative of biblical thinking</a:t>
            </a:r>
          </a:p>
          <a:p>
            <a:pPr marL="514350" indent="-514350">
              <a:buAutoNum type="arabicPeriod"/>
            </a:pPr>
            <a:r>
              <a:rPr lang="en-GB" sz="3200" b="1" dirty="0">
                <a:ln>
                  <a:solidFill>
                    <a:srgbClr val="FFFF00"/>
                  </a:solidFill>
                </a:ln>
                <a:solidFill>
                  <a:schemeClr val="accent1">
                    <a:lumMod val="40000"/>
                    <a:lumOff val="60000"/>
                  </a:schemeClr>
                </a:solidFill>
              </a:rPr>
              <a:t>Time for action!</a:t>
            </a:r>
          </a:p>
        </p:txBody>
      </p:sp>
      <p:sp>
        <p:nvSpPr>
          <p:cNvPr id="4" name="TextBox 3">
            <a:extLst>
              <a:ext uri="{FF2B5EF4-FFF2-40B4-BE49-F238E27FC236}">
                <a16:creationId xmlns:a16="http://schemas.microsoft.com/office/drawing/2014/main" id="{EF65F7B0-5D7E-458A-AEEB-B8A427A48B27}"/>
              </a:ext>
            </a:extLst>
          </p:cNvPr>
          <p:cNvSpPr txBox="1"/>
          <p:nvPr/>
        </p:nvSpPr>
        <p:spPr>
          <a:xfrm>
            <a:off x="1771650" y="4133850"/>
            <a:ext cx="2905125" cy="523220"/>
          </a:xfrm>
          <a:prstGeom prst="rect">
            <a:avLst/>
          </a:prstGeom>
          <a:noFill/>
        </p:spPr>
        <p:txBody>
          <a:bodyPr wrap="square" rtlCol="0">
            <a:spAutoFit/>
          </a:bodyPr>
          <a:lstStyle/>
          <a:p>
            <a:pPr marL="342900" indent="-342900">
              <a:buFont typeface="Wingdings" panose="05000000000000000000" pitchFamily="2" charset="2"/>
              <a:buChar char="Ø"/>
            </a:pPr>
            <a:r>
              <a:rPr lang="en-GB" sz="2800" dirty="0">
                <a:latin typeface="Trebuchet MS" panose="020B0603020202020204" pitchFamily="34" charset="0"/>
              </a:rPr>
              <a:t>Be born again</a:t>
            </a:r>
          </a:p>
        </p:txBody>
      </p:sp>
      <p:sp>
        <p:nvSpPr>
          <p:cNvPr id="5" name="TextBox 4">
            <a:extLst>
              <a:ext uri="{FF2B5EF4-FFF2-40B4-BE49-F238E27FC236}">
                <a16:creationId xmlns:a16="http://schemas.microsoft.com/office/drawing/2014/main" id="{CFCDF966-F929-4DAD-8F11-CCA3478A4F5E}"/>
              </a:ext>
            </a:extLst>
          </p:cNvPr>
          <p:cNvSpPr txBox="1"/>
          <p:nvPr/>
        </p:nvSpPr>
        <p:spPr>
          <a:xfrm>
            <a:off x="4676775" y="4143375"/>
            <a:ext cx="6477000" cy="1107996"/>
          </a:xfrm>
          <a:prstGeom prst="rect">
            <a:avLst/>
          </a:prstGeom>
          <a:noFill/>
        </p:spPr>
        <p:txBody>
          <a:bodyPr wrap="square" rtlCol="0">
            <a:spAutoFit/>
          </a:bodyPr>
          <a:lstStyle/>
          <a:p>
            <a:r>
              <a:rPr lang="en-GB" sz="2400" i="1" dirty="0">
                <a:ln w="6350">
                  <a:solidFill>
                    <a:srgbClr val="FF0000"/>
                  </a:solidFill>
                </a:ln>
                <a:solidFill>
                  <a:srgbClr val="FFFF00"/>
                </a:solidFill>
                <a:latin typeface="Trebuchet MS" panose="020B0603020202020204" pitchFamily="34" charset="0"/>
              </a:rPr>
              <a:t>“If anyone does not have the Spirit of Christ, he does not belong to Christ” </a:t>
            </a:r>
            <a:r>
              <a:rPr lang="en-GB" sz="2400" dirty="0">
                <a:ln w="6350">
                  <a:solidFill>
                    <a:srgbClr val="FF0000"/>
                  </a:solidFill>
                </a:ln>
                <a:solidFill>
                  <a:srgbClr val="FFFF00"/>
                </a:solidFill>
                <a:latin typeface="Trebuchet MS" panose="020B0603020202020204" pitchFamily="34" charset="0"/>
              </a:rPr>
              <a:t>(Rom.8:9). </a:t>
            </a:r>
          </a:p>
          <a:p>
            <a:endParaRPr lang="en-GB" dirty="0"/>
          </a:p>
        </p:txBody>
      </p:sp>
    </p:spTree>
    <p:extLst>
      <p:ext uri="{BB962C8B-B14F-4D97-AF65-F5344CB8AC3E}">
        <p14:creationId xmlns:p14="http://schemas.microsoft.com/office/powerpoint/2010/main" val="340313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2246769"/>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1446550"/>
          </a:xfrm>
          <a:prstGeom prst="rect">
            <a:avLst/>
          </a:prstGeom>
          <a:noFill/>
        </p:spPr>
        <p:txBody>
          <a:bodyPr wrap="square" rtlCol="0">
            <a:spAutoFit/>
          </a:bodyPr>
          <a:lstStyle/>
          <a:p>
            <a:pPr marL="514350" indent="-514350">
              <a:buAutoNum type="arabicPeriod"/>
            </a:pPr>
            <a:r>
              <a:rPr lang="en-GB" sz="2400" b="1" dirty="0">
                <a:ln>
                  <a:solidFill>
                    <a:srgbClr val="FFFF00"/>
                  </a:solidFill>
                </a:ln>
                <a:solidFill>
                  <a:schemeClr val="accent1">
                    <a:lumMod val="40000"/>
                    <a:lumOff val="60000"/>
                  </a:schemeClr>
                </a:solidFill>
              </a:rPr>
              <a:t>The dangers of negative thinking</a:t>
            </a:r>
          </a:p>
          <a:p>
            <a:pPr marL="514350" indent="-514350">
              <a:buAutoNum type="arabicPeriod"/>
            </a:pPr>
            <a:r>
              <a:rPr lang="en-GB" sz="3200" b="1" dirty="0">
                <a:ln>
                  <a:solidFill>
                    <a:srgbClr val="FFFF00"/>
                  </a:solidFill>
                </a:ln>
                <a:solidFill>
                  <a:schemeClr val="accent1">
                    <a:lumMod val="40000"/>
                    <a:lumOff val="60000"/>
                  </a:schemeClr>
                </a:solidFill>
              </a:rPr>
              <a:t>The imperative of biblical thinking</a:t>
            </a:r>
          </a:p>
          <a:p>
            <a:pPr marL="514350" indent="-514350">
              <a:buAutoNum type="arabicPeriod"/>
            </a:pPr>
            <a:r>
              <a:rPr lang="en-GB" sz="3200" b="1" dirty="0">
                <a:ln>
                  <a:solidFill>
                    <a:srgbClr val="FFFF00"/>
                  </a:solidFill>
                </a:ln>
                <a:solidFill>
                  <a:schemeClr val="accent1">
                    <a:lumMod val="40000"/>
                    <a:lumOff val="60000"/>
                  </a:schemeClr>
                </a:solidFill>
              </a:rPr>
              <a:t>Time for action!</a:t>
            </a:r>
          </a:p>
        </p:txBody>
      </p:sp>
      <p:sp>
        <p:nvSpPr>
          <p:cNvPr id="4" name="TextBox 3">
            <a:extLst>
              <a:ext uri="{FF2B5EF4-FFF2-40B4-BE49-F238E27FC236}">
                <a16:creationId xmlns:a16="http://schemas.microsoft.com/office/drawing/2014/main" id="{EF65F7B0-5D7E-458A-AEEB-B8A427A48B27}"/>
              </a:ext>
            </a:extLst>
          </p:cNvPr>
          <p:cNvSpPr txBox="1"/>
          <p:nvPr/>
        </p:nvSpPr>
        <p:spPr>
          <a:xfrm>
            <a:off x="1771650" y="4133850"/>
            <a:ext cx="2905125" cy="892552"/>
          </a:xfrm>
          <a:prstGeom prst="rect">
            <a:avLst/>
          </a:prstGeom>
          <a:noFill/>
        </p:spPr>
        <p:txBody>
          <a:bodyPr wrap="square" rtlCol="0">
            <a:spAutoFit/>
          </a:bodyPr>
          <a:lstStyle/>
          <a:p>
            <a:pPr marL="342900" indent="-342900">
              <a:buFont typeface="Wingdings" panose="05000000000000000000" pitchFamily="2" charset="2"/>
              <a:buChar char="Ø"/>
            </a:pPr>
            <a:r>
              <a:rPr lang="en-GB" sz="2400" dirty="0">
                <a:latin typeface="Trebuchet MS" panose="020B0603020202020204" pitchFamily="34" charset="0"/>
              </a:rPr>
              <a:t>Be born again</a:t>
            </a:r>
          </a:p>
          <a:p>
            <a:pPr marL="342900" indent="-342900">
              <a:buFont typeface="Wingdings" panose="05000000000000000000" pitchFamily="2" charset="2"/>
              <a:buChar char="Ø"/>
            </a:pPr>
            <a:r>
              <a:rPr lang="en-GB" sz="2800" dirty="0">
                <a:latin typeface="Trebuchet MS" panose="020B0603020202020204" pitchFamily="34" charset="0"/>
              </a:rPr>
              <a:t>Spring clean</a:t>
            </a:r>
          </a:p>
        </p:txBody>
      </p:sp>
    </p:spTree>
    <p:extLst>
      <p:ext uri="{BB962C8B-B14F-4D97-AF65-F5344CB8AC3E}">
        <p14:creationId xmlns:p14="http://schemas.microsoft.com/office/powerpoint/2010/main" val="344913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2246769"/>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1446550"/>
          </a:xfrm>
          <a:prstGeom prst="rect">
            <a:avLst/>
          </a:prstGeom>
          <a:noFill/>
        </p:spPr>
        <p:txBody>
          <a:bodyPr wrap="square" rtlCol="0">
            <a:spAutoFit/>
          </a:bodyPr>
          <a:lstStyle/>
          <a:p>
            <a:pPr marL="514350" indent="-514350">
              <a:buAutoNum type="arabicPeriod"/>
            </a:pPr>
            <a:r>
              <a:rPr lang="en-GB" sz="2400" b="1" dirty="0">
                <a:ln>
                  <a:solidFill>
                    <a:srgbClr val="FFFF00"/>
                  </a:solidFill>
                </a:ln>
                <a:solidFill>
                  <a:schemeClr val="accent1">
                    <a:lumMod val="40000"/>
                    <a:lumOff val="60000"/>
                  </a:schemeClr>
                </a:solidFill>
              </a:rPr>
              <a:t>The dangers of negative thinking</a:t>
            </a:r>
          </a:p>
          <a:p>
            <a:pPr marL="514350" indent="-514350">
              <a:buAutoNum type="arabicPeriod"/>
            </a:pPr>
            <a:r>
              <a:rPr lang="en-GB" sz="3200" b="1" dirty="0">
                <a:ln>
                  <a:solidFill>
                    <a:srgbClr val="FFFF00"/>
                  </a:solidFill>
                </a:ln>
                <a:solidFill>
                  <a:schemeClr val="accent1">
                    <a:lumMod val="40000"/>
                    <a:lumOff val="60000"/>
                  </a:schemeClr>
                </a:solidFill>
              </a:rPr>
              <a:t>The imperative of biblical thinking</a:t>
            </a:r>
          </a:p>
          <a:p>
            <a:pPr marL="514350" indent="-514350">
              <a:buAutoNum type="arabicPeriod"/>
            </a:pPr>
            <a:r>
              <a:rPr lang="en-GB" sz="3200" b="1" dirty="0">
                <a:ln>
                  <a:solidFill>
                    <a:srgbClr val="FFFF00"/>
                  </a:solidFill>
                </a:ln>
                <a:solidFill>
                  <a:schemeClr val="accent1">
                    <a:lumMod val="40000"/>
                    <a:lumOff val="60000"/>
                  </a:schemeClr>
                </a:solidFill>
              </a:rPr>
              <a:t>Time for action!</a:t>
            </a:r>
          </a:p>
        </p:txBody>
      </p:sp>
      <p:sp>
        <p:nvSpPr>
          <p:cNvPr id="4" name="TextBox 3">
            <a:extLst>
              <a:ext uri="{FF2B5EF4-FFF2-40B4-BE49-F238E27FC236}">
                <a16:creationId xmlns:a16="http://schemas.microsoft.com/office/drawing/2014/main" id="{EF65F7B0-5D7E-458A-AEEB-B8A427A48B27}"/>
              </a:ext>
            </a:extLst>
          </p:cNvPr>
          <p:cNvSpPr txBox="1"/>
          <p:nvPr/>
        </p:nvSpPr>
        <p:spPr>
          <a:xfrm>
            <a:off x="1771650" y="4133850"/>
            <a:ext cx="2905125" cy="892552"/>
          </a:xfrm>
          <a:prstGeom prst="rect">
            <a:avLst/>
          </a:prstGeom>
          <a:noFill/>
        </p:spPr>
        <p:txBody>
          <a:bodyPr wrap="square" rtlCol="0">
            <a:spAutoFit/>
          </a:bodyPr>
          <a:lstStyle/>
          <a:p>
            <a:pPr marL="342900" indent="-342900">
              <a:buFont typeface="Wingdings" panose="05000000000000000000" pitchFamily="2" charset="2"/>
              <a:buChar char="Ø"/>
            </a:pPr>
            <a:r>
              <a:rPr lang="en-GB" sz="2400" dirty="0">
                <a:latin typeface="Trebuchet MS" panose="020B0603020202020204" pitchFamily="34" charset="0"/>
              </a:rPr>
              <a:t>Be born again</a:t>
            </a:r>
          </a:p>
          <a:p>
            <a:pPr marL="342900" indent="-342900">
              <a:buFont typeface="Wingdings" panose="05000000000000000000" pitchFamily="2" charset="2"/>
              <a:buChar char="Ø"/>
            </a:pPr>
            <a:r>
              <a:rPr lang="en-GB" sz="2800" dirty="0">
                <a:latin typeface="Trebuchet MS" panose="020B0603020202020204" pitchFamily="34" charset="0"/>
              </a:rPr>
              <a:t>Spring clean</a:t>
            </a:r>
          </a:p>
        </p:txBody>
      </p:sp>
      <p:sp>
        <p:nvSpPr>
          <p:cNvPr id="3" name="TextBox 2">
            <a:extLst>
              <a:ext uri="{FF2B5EF4-FFF2-40B4-BE49-F238E27FC236}">
                <a16:creationId xmlns:a16="http://schemas.microsoft.com/office/drawing/2014/main" id="{D36D4C66-5FE9-4C48-8A47-2547894E2560}"/>
              </a:ext>
            </a:extLst>
          </p:cNvPr>
          <p:cNvSpPr txBox="1"/>
          <p:nvPr/>
        </p:nvSpPr>
        <p:spPr>
          <a:xfrm>
            <a:off x="4505325" y="4106407"/>
            <a:ext cx="7381875" cy="2585323"/>
          </a:xfrm>
          <a:prstGeom prst="rect">
            <a:avLst/>
          </a:prstGeom>
          <a:noFill/>
        </p:spPr>
        <p:txBody>
          <a:bodyPr wrap="square" rtlCol="0">
            <a:spAutoFit/>
          </a:bodyPr>
          <a:lstStyle/>
          <a:p>
            <a:r>
              <a:rPr lang="en-GB" sz="2400" b="1" i="1" dirty="0">
                <a:ln>
                  <a:solidFill>
                    <a:schemeClr val="bg1">
                      <a:lumMod val="85000"/>
                      <a:lumOff val="15000"/>
                    </a:schemeClr>
                  </a:solidFill>
                </a:ln>
                <a:solidFill>
                  <a:srgbClr val="FFFF00"/>
                </a:solidFill>
              </a:rPr>
              <a:t>“It is impossible for any Christian who spends the bulk of his evenings, month after month, week upon week, day in and day out watching the major TV networks or contemporary videos to have a Christian mind.”</a:t>
            </a:r>
            <a:r>
              <a:rPr lang="en-GB" sz="2400" b="1" i="1" dirty="0">
                <a:solidFill>
                  <a:schemeClr val="accent4">
                    <a:lumMod val="60000"/>
                    <a:lumOff val="40000"/>
                  </a:schemeClr>
                </a:solidFill>
              </a:rPr>
              <a:t>  </a:t>
            </a:r>
            <a:r>
              <a:rPr lang="en-GB" sz="2400" dirty="0"/>
              <a:t>Kent Hughes ‘Disciplines of a Godly Man</a:t>
            </a:r>
            <a:endParaRPr lang="en-GB" sz="2400" b="1" dirty="0"/>
          </a:p>
          <a:p>
            <a:endParaRPr lang="en-GB" dirty="0"/>
          </a:p>
        </p:txBody>
      </p:sp>
    </p:spTree>
    <p:extLst>
      <p:ext uri="{BB962C8B-B14F-4D97-AF65-F5344CB8AC3E}">
        <p14:creationId xmlns:p14="http://schemas.microsoft.com/office/powerpoint/2010/main" val="132409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2246769"/>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1446550"/>
          </a:xfrm>
          <a:prstGeom prst="rect">
            <a:avLst/>
          </a:prstGeom>
          <a:noFill/>
        </p:spPr>
        <p:txBody>
          <a:bodyPr wrap="square" rtlCol="0">
            <a:spAutoFit/>
          </a:bodyPr>
          <a:lstStyle/>
          <a:p>
            <a:pPr marL="514350" indent="-514350">
              <a:buAutoNum type="arabicPeriod"/>
            </a:pPr>
            <a:r>
              <a:rPr lang="en-GB" sz="2400" b="1" dirty="0">
                <a:ln>
                  <a:solidFill>
                    <a:srgbClr val="FFFF00"/>
                  </a:solidFill>
                </a:ln>
                <a:solidFill>
                  <a:schemeClr val="accent1">
                    <a:lumMod val="40000"/>
                    <a:lumOff val="60000"/>
                  </a:schemeClr>
                </a:solidFill>
              </a:rPr>
              <a:t>The dangers of negative thinking</a:t>
            </a:r>
          </a:p>
          <a:p>
            <a:pPr marL="514350" indent="-514350">
              <a:buAutoNum type="arabicPeriod"/>
            </a:pPr>
            <a:r>
              <a:rPr lang="en-GB" sz="3200" b="1" dirty="0">
                <a:ln>
                  <a:solidFill>
                    <a:srgbClr val="FFFF00"/>
                  </a:solidFill>
                </a:ln>
                <a:solidFill>
                  <a:schemeClr val="accent1">
                    <a:lumMod val="40000"/>
                    <a:lumOff val="60000"/>
                  </a:schemeClr>
                </a:solidFill>
              </a:rPr>
              <a:t>The imperative of biblical thinking</a:t>
            </a:r>
          </a:p>
          <a:p>
            <a:pPr marL="514350" indent="-514350">
              <a:buAutoNum type="arabicPeriod"/>
            </a:pPr>
            <a:r>
              <a:rPr lang="en-GB" sz="3200" b="1" dirty="0">
                <a:ln>
                  <a:solidFill>
                    <a:srgbClr val="FFFF00"/>
                  </a:solidFill>
                </a:ln>
                <a:solidFill>
                  <a:schemeClr val="accent1">
                    <a:lumMod val="40000"/>
                    <a:lumOff val="60000"/>
                  </a:schemeClr>
                </a:solidFill>
              </a:rPr>
              <a:t>Time for action!</a:t>
            </a:r>
          </a:p>
        </p:txBody>
      </p:sp>
      <p:sp>
        <p:nvSpPr>
          <p:cNvPr id="4" name="TextBox 3">
            <a:extLst>
              <a:ext uri="{FF2B5EF4-FFF2-40B4-BE49-F238E27FC236}">
                <a16:creationId xmlns:a16="http://schemas.microsoft.com/office/drawing/2014/main" id="{EF65F7B0-5D7E-458A-AEEB-B8A427A48B27}"/>
              </a:ext>
            </a:extLst>
          </p:cNvPr>
          <p:cNvSpPr txBox="1"/>
          <p:nvPr/>
        </p:nvSpPr>
        <p:spPr>
          <a:xfrm>
            <a:off x="1771650" y="4133850"/>
            <a:ext cx="2905125" cy="1261884"/>
          </a:xfrm>
          <a:prstGeom prst="rect">
            <a:avLst/>
          </a:prstGeom>
          <a:noFill/>
        </p:spPr>
        <p:txBody>
          <a:bodyPr wrap="square" rtlCol="0">
            <a:spAutoFit/>
          </a:bodyPr>
          <a:lstStyle/>
          <a:p>
            <a:pPr marL="342900" indent="-342900">
              <a:buFont typeface="Wingdings" panose="05000000000000000000" pitchFamily="2" charset="2"/>
              <a:buChar char="Ø"/>
            </a:pPr>
            <a:r>
              <a:rPr lang="en-GB" sz="2400" dirty="0">
                <a:latin typeface="Trebuchet MS" panose="020B0603020202020204" pitchFamily="34" charset="0"/>
              </a:rPr>
              <a:t>Be born again</a:t>
            </a:r>
          </a:p>
          <a:p>
            <a:pPr marL="342900" indent="-342900">
              <a:buFont typeface="Wingdings" panose="05000000000000000000" pitchFamily="2" charset="2"/>
              <a:buChar char="Ø"/>
            </a:pPr>
            <a:r>
              <a:rPr lang="en-GB" sz="2400" dirty="0">
                <a:latin typeface="Trebuchet MS" panose="020B0603020202020204" pitchFamily="34" charset="0"/>
              </a:rPr>
              <a:t>Spring clean</a:t>
            </a:r>
          </a:p>
          <a:p>
            <a:pPr marL="342900" indent="-342900">
              <a:buFont typeface="Wingdings" panose="05000000000000000000" pitchFamily="2" charset="2"/>
              <a:buChar char="Ø"/>
            </a:pPr>
            <a:r>
              <a:rPr lang="en-GB" sz="2800" dirty="0">
                <a:latin typeface="Trebuchet MS" panose="020B0603020202020204" pitchFamily="34" charset="0"/>
              </a:rPr>
              <a:t>Feed on Bible</a:t>
            </a:r>
          </a:p>
        </p:txBody>
      </p:sp>
    </p:spTree>
    <p:extLst>
      <p:ext uri="{BB962C8B-B14F-4D97-AF65-F5344CB8AC3E}">
        <p14:creationId xmlns:p14="http://schemas.microsoft.com/office/powerpoint/2010/main" val="414603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2246769"/>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1446550"/>
          </a:xfrm>
          <a:prstGeom prst="rect">
            <a:avLst/>
          </a:prstGeom>
          <a:noFill/>
        </p:spPr>
        <p:txBody>
          <a:bodyPr wrap="square" rtlCol="0">
            <a:spAutoFit/>
          </a:bodyPr>
          <a:lstStyle/>
          <a:p>
            <a:pPr marL="514350" indent="-514350">
              <a:buAutoNum type="arabicPeriod"/>
            </a:pPr>
            <a:r>
              <a:rPr lang="en-GB" sz="2400" b="1" dirty="0">
                <a:ln>
                  <a:solidFill>
                    <a:srgbClr val="FFFF00"/>
                  </a:solidFill>
                </a:ln>
                <a:solidFill>
                  <a:schemeClr val="accent1">
                    <a:lumMod val="40000"/>
                    <a:lumOff val="60000"/>
                  </a:schemeClr>
                </a:solidFill>
              </a:rPr>
              <a:t>The dangers of negative thinking</a:t>
            </a:r>
          </a:p>
          <a:p>
            <a:pPr marL="514350" indent="-514350">
              <a:buAutoNum type="arabicPeriod"/>
            </a:pPr>
            <a:r>
              <a:rPr lang="en-GB" sz="3200" b="1" dirty="0">
                <a:ln>
                  <a:solidFill>
                    <a:srgbClr val="FFFF00"/>
                  </a:solidFill>
                </a:ln>
                <a:solidFill>
                  <a:schemeClr val="accent1">
                    <a:lumMod val="40000"/>
                    <a:lumOff val="60000"/>
                  </a:schemeClr>
                </a:solidFill>
              </a:rPr>
              <a:t>The imperative of biblical thinking</a:t>
            </a:r>
          </a:p>
          <a:p>
            <a:pPr marL="514350" indent="-514350">
              <a:buAutoNum type="arabicPeriod"/>
            </a:pPr>
            <a:r>
              <a:rPr lang="en-GB" sz="3200" b="1" dirty="0">
                <a:ln>
                  <a:solidFill>
                    <a:srgbClr val="FFFF00"/>
                  </a:solidFill>
                </a:ln>
                <a:solidFill>
                  <a:schemeClr val="accent1">
                    <a:lumMod val="40000"/>
                    <a:lumOff val="60000"/>
                  </a:schemeClr>
                </a:solidFill>
              </a:rPr>
              <a:t>Time for action!</a:t>
            </a:r>
          </a:p>
        </p:txBody>
      </p:sp>
      <p:sp>
        <p:nvSpPr>
          <p:cNvPr id="4" name="TextBox 3">
            <a:extLst>
              <a:ext uri="{FF2B5EF4-FFF2-40B4-BE49-F238E27FC236}">
                <a16:creationId xmlns:a16="http://schemas.microsoft.com/office/drawing/2014/main" id="{EF65F7B0-5D7E-458A-AEEB-B8A427A48B27}"/>
              </a:ext>
            </a:extLst>
          </p:cNvPr>
          <p:cNvSpPr txBox="1"/>
          <p:nvPr/>
        </p:nvSpPr>
        <p:spPr>
          <a:xfrm>
            <a:off x="1771650" y="4133850"/>
            <a:ext cx="7200900" cy="1692771"/>
          </a:xfrm>
          <a:prstGeom prst="rect">
            <a:avLst/>
          </a:prstGeom>
          <a:noFill/>
        </p:spPr>
        <p:txBody>
          <a:bodyPr wrap="square" rtlCol="0">
            <a:spAutoFit/>
          </a:bodyPr>
          <a:lstStyle/>
          <a:p>
            <a:pPr marL="342900" indent="-342900">
              <a:buFont typeface="Wingdings" panose="05000000000000000000" pitchFamily="2" charset="2"/>
              <a:buChar char="Ø"/>
            </a:pPr>
            <a:r>
              <a:rPr lang="en-GB" sz="2400" dirty="0">
                <a:latin typeface="Trebuchet MS" panose="020B0603020202020204" pitchFamily="34" charset="0"/>
              </a:rPr>
              <a:t>Be born again</a:t>
            </a:r>
          </a:p>
          <a:p>
            <a:pPr marL="342900" indent="-342900">
              <a:buFont typeface="Wingdings" panose="05000000000000000000" pitchFamily="2" charset="2"/>
              <a:buChar char="Ø"/>
            </a:pPr>
            <a:r>
              <a:rPr lang="en-GB" sz="2400" dirty="0">
                <a:latin typeface="Trebuchet MS" panose="020B0603020202020204" pitchFamily="34" charset="0"/>
              </a:rPr>
              <a:t>Spring clean</a:t>
            </a:r>
          </a:p>
          <a:p>
            <a:pPr marL="342900" indent="-342900">
              <a:buFont typeface="Wingdings" panose="05000000000000000000" pitchFamily="2" charset="2"/>
              <a:buChar char="Ø"/>
            </a:pPr>
            <a:r>
              <a:rPr lang="en-GB" sz="2400" dirty="0">
                <a:latin typeface="Trebuchet MS" panose="020B0603020202020204" pitchFamily="34" charset="0"/>
              </a:rPr>
              <a:t>Feed on Bible</a:t>
            </a:r>
          </a:p>
          <a:p>
            <a:pPr marL="342900" indent="-342900">
              <a:buFont typeface="Wingdings" panose="05000000000000000000" pitchFamily="2" charset="2"/>
              <a:buChar char="Ø"/>
            </a:pPr>
            <a:r>
              <a:rPr lang="en-GB" sz="2800" dirty="0">
                <a:latin typeface="Trebuchet MS" panose="020B0603020202020204" pitchFamily="34" charset="0"/>
              </a:rPr>
              <a:t>Read good books/listen to sermons</a:t>
            </a:r>
          </a:p>
        </p:txBody>
      </p:sp>
    </p:spTree>
    <p:extLst>
      <p:ext uri="{BB962C8B-B14F-4D97-AF65-F5344CB8AC3E}">
        <p14:creationId xmlns:p14="http://schemas.microsoft.com/office/powerpoint/2010/main" val="23877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anim calcmode="lin" valueType="num">
                                      <p:cBhvr>
                                        <p:cTn id="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2246769"/>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1446550"/>
          </a:xfrm>
          <a:prstGeom prst="rect">
            <a:avLst/>
          </a:prstGeom>
          <a:noFill/>
        </p:spPr>
        <p:txBody>
          <a:bodyPr wrap="square" rtlCol="0">
            <a:spAutoFit/>
          </a:bodyPr>
          <a:lstStyle/>
          <a:p>
            <a:pPr marL="514350" indent="-514350">
              <a:buAutoNum type="arabicPeriod"/>
            </a:pPr>
            <a:r>
              <a:rPr lang="en-GB" sz="2400" b="1" dirty="0">
                <a:ln>
                  <a:solidFill>
                    <a:srgbClr val="FFFF00"/>
                  </a:solidFill>
                </a:ln>
                <a:solidFill>
                  <a:schemeClr val="accent1">
                    <a:lumMod val="40000"/>
                    <a:lumOff val="60000"/>
                  </a:schemeClr>
                </a:solidFill>
              </a:rPr>
              <a:t>The dangers of negative thinking</a:t>
            </a:r>
          </a:p>
          <a:p>
            <a:pPr marL="514350" indent="-514350">
              <a:buAutoNum type="arabicPeriod"/>
            </a:pPr>
            <a:r>
              <a:rPr lang="en-GB" sz="3200" b="1" dirty="0">
                <a:ln>
                  <a:solidFill>
                    <a:srgbClr val="FFFF00"/>
                  </a:solidFill>
                </a:ln>
                <a:solidFill>
                  <a:schemeClr val="accent1">
                    <a:lumMod val="40000"/>
                    <a:lumOff val="60000"/>
                  </a:schemeClr>
                </a:solidFill>
              </a:rPr>
              <a:t>The imperative of biblical thinking</a:t>
            </a:r>
          </a:p>
          <a:p>
            <a:pPr marL="514350" indent="-514350">
              <a:buAutoNum type="arabicPeriod"/>
            </a:pPr>
            <a:r>
              <a:rPr lang="en-GB" sz="3200" b="1" dirty="0">
                <a:ln>
                  <a:solidFill>
                    <a:srgbClr val="FFFF00"/>
                  </a:solidFill>
                </a:ln>
                <a:solidFill>
                  <a:schemeClr val="accent1">
                    <a:lumMod val="40000"/>
                    <a:lumOff val="60000"/>
                  </a:schemeClr>
                </a:solidFill>
              </a:rPr>
              <a:t>Time for action!</a:t>
            </a:r>
          </a:p>
        </p:txBody>
      </p:sp>
      <p:sp>
        <p:nvSpPr>
          <p:cNvPr id="4" name="TextBox 3">
            <a:extLst>
              <a:ext uri="{FF2B5EF4-FFF2-40B4-BE49-F238E27FC236}">
                <a16:creationId xmlns:a16="http://schemas.microsoft.com/office/drawing/2014/main" id="{EF65F7B0-5D7E-458A-AEEB-B8A427A48B27}"/>
              </a:ext>
            </a:extLst>
          </p:cNvPr>
          <p:cNvSpPr txBox="1"/>
          <p:nvPr/>
        </p:nvSpPr>
        <p:spPr>
          <a:xfrm>
            <a:off x="1771650" y="4133850"/>
            <a:ext cx="7200900" cy="2062103"/>
          </a:xfrm>
          <a:prstGeom prst="rect">
            <a:avLst/>
          </a:prstGeom>
          <a:noFill/>
        </p:spPr>
        <p:txBody>
          <a:bodyPr wrap="square" rtlCol="0">
            <a:spAutoFit/>
          </a:bodyPr>
          <a:lstStyle/>
          <a:p>
            <a:pPr marL="342900" indent="-342900">
              <a:buFont typeface="Wingdings" panose="05000000000000000000" pitchFamily="2" charset="2"/>
              <a:buChar char="Ø"/>
            </a:pPr>
            <a:r>
              <a:rPr lang="en-GB" sz="2400" dirty="0">
                <a:latin typeface="Trebuchet MS" panose="020B0603020202020204" pitchFamily="34" charset="0"/>
              </a:rPr>
              <a:t>Be born again</a:t>
            </a:r>
          </a:p>
          <a:p>
            <a:pPr marL="342900" indent="-342900">
              <a:buFont typeface="Wingdings" panose="05000000000000000000" pitchFamily="2" charset="2"/>
              <a:buChar char="Ø"/>
            </a:pPr>
            <a:r>
              <a:rPr lang="en-GB" sz="2400" dirty="0">
                <a:latin typeface="Trebuchet MS" panose="020B0603020202020204" pitchFamily="34" charset="0"/>
              </a:rPr>
              <a:t>Spring clean</a:t>
            </a:r>
          </a:p>
          <a:p>
            <a:pPr marL="342900" indent="-342900">
              <a:buFont typeface="Wingdings" panose="05000000000000000000" pitchFamily="2" charset="2"/>
              <a:buChar char="Ø"/>
            </a:pPr>
            <a:r>
              <a:rPr lang="en-GB" sz="2400" dirty="0">
                <a:latin typeface="Trebuchet MS" panose="020B0603020202020204" pitchFamily="34" charset="0"/>
              </a:rPr>
              <a:t>Feed on Bible</a:t>
            </a:r>
          </a:p>
          <a:p>
            <a:pPr marL="342900" indent="-342900">
              <a:buFont typeface="Wingdings" panose="05000000000000000000" pitchFamily="2" charset="2"/>
              <a:buChar char="Ø"/>
            </a:pPr>
            <a:r>
              <a:rPr lang="en-GB" sz="2400" dirty="0">
                <a:latin typeface="Trebuchet MS" panose="020B0603020202020204" pitchFamily="34" charset="0"/>
              </a:rPr>
              <a:t>Read good books/listen to sermons</a:t>
            </a:r>
          </a:p>
          <a:p>
            <a:pPr marL="342900" indent="-342900">
              <a:buFont typeface="Wingdings" panose="05000000000000000000" pitchFamily="2" charset="2"/>
              <a:buChar char="Ø"/>
            </a:pPr>
            <a:r>
              <a:rPr lang="en-GB" sz="2800" dirty="0">
                <a:latin typeface="Trebuchet MS" panose="020B0603020202020204" pitchFamily="34" charset="0"/>
              </a:rPr>
              <a:t>Listen to good music</a:t>
            </a:r>
          </a:p>
        </p:txBody>
      </p:sp>
    </p:spTree>
    <p:extLst>
      <p:ext uri="{BB962C8B-B14F-4D97-AF65-F5344CB8AC3E}">
        <p14:creationId xmlns:p14="http://schemas.microsoft.com/office/powerpoint/2010/main" val="402769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1000"/>
                                        <p:tgtEl>
                                          <p:spTgt spid="4">
                                            <p:txEl>
                                              <p:pRg st="4" end="4"/>
                                            </p:txEl>
                                          </p:spTgt>
                                        </p:tgtEl>
                                      </p:cBhvr>
                                    </p:animEffect>
                                    <p:anim calcmode="lin" valueType="num">
                                      <p:cBhvr>
                                        <p:cTn id="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2246769"/>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1446550"/>
          </a:xfrm>
          <a:prstGeom prst="rect">
            <a:avLst/>
          </a:prstGeom>
          <a:noFill/>
        </p:spPr>
        <p:txBody>
          <a:bodyPr wrap="square" rtlCol="0">
            <a:spAutoFit/>
          </a:bodyPr>
          <a:lstStyle/>
          <a:p>
            <a:pPr marL="514350" indent="-514350">
              <a:buAutoNum type="arabicPeriod"/>
            </a:pPr>
            <a:r>
              <a:rPr lang="en-GB" sz="2400" b="1" dirty="0">
                <a:ln>
                  <a:solidFill>
                    <a:srgbClr val="FFFF00"/>
                  </a:solidFill>
                </a:ln>
                <a:solidFill>
                  <a:schemeClr val="accent1">
                    <a:lumMod val="40000"/>
                    <a:lumOff val="60000"/>
                  </a:schemeClr>
                </a:solidFill>
              </a:rPr>
              <a:t>The dangers of negative thinking</a:t>
            </a:r>
          </a:p>
          <a:p>
            <a:pPr marL="514350" indent="-514350">
              <a:buAutoNum type="arabicPeriod"/>
            </a:pPr>
            <a:r>
              <a:rPr lang="en-GB" sz="3200" b="1" dirty="0">
                <a:ln>
                  <a:solidFill>
                    <a:srgbClr val="FFFF00"/>
                  </a:solidFill>
                </a:ln>
                <a:solidFill>
                  <a:schemeClr val="accent1">
                    <a:lumMod val="40000"/>
                    <a:lumOff val="60000"/>
                  </a:schemeClr>
                </a:solidFill>
              </a:rPr>
              <a:t>The imperative of biblical thinking</a:t>
            </a:r>
          </a:p>
          <a:p>
            <a:pPr marL="514350" indent="-514350">
              <a:buAutoNum type="arabicPeriod"/>
            </a:pPr>
            <a:r>
              <a:rPr lang="en-GB" sz="3200" b="1" dirty="0">
                <a:ln>
                  <a:solidFill>
                    <a:srgbClr val="FFFF00"/>
                  </a:solidFill>
                </a:ln>
                <a:solidFill>
                  <a:schemeClr val="accent1">
                    <a:lumMod val="40000"/>
                    <a:lumOff val="60000"/>
                  </a:schemeClr>
                </a:solidFill>
              </a:rPr>
              <a:t>Time for action!</a:t>
            </a:r>
          </a:p>
        </p:txBody>
      </p:sp>
      <p:sp>
        <p:nvSpPr>
          <p:cNvPr id="3" name="TextBox 2">
            <a:extLst>
              <a:ext uri="{FF2B5EF4-FFF2-40B4-BE49-F238E27FC236}">
                <a16:creationId xmlns:a16="http://schemas.microsoft.com/office/drawing/2014/main" id="{DAC64A8F-B058-46E9-A482-26EEB6A27465}"/>
              </a:ext>
            </a:extLst>
          </p:cNvPr>
          <p:cNvSpPr txBox="1"/>
          <p:nvPr/>
        </p:nvSpPr>
        <p:spPr>
          <a:xfrm>
            <a:off x="4057650" y="4143375"/>
            <a:ext cx="4076700" cy="584775"/>
          </a:xfrm>
          <a:prstGeom prst="rect">
            <a:avLst/>
          </a:prstGeom>
          <a:noFill/>
        </p:spPr>
        <p:txBody>
          <a:bodyPr wrap="square" rtlCol="0">
            <a:spAutoFit/>
          </a:bodyPr>
          <a:lstStyle/>
          <a:p>
            <a:pPr algn="ctr"/>
            <a:r>
              <a:rPr lang="en-GB" sz="3200" b="1" dirty="0">
                <a:solidFill>
                  <a:srgbClr val="00B0F0"/>
                </a:solidFill>
                <a:latin typeface="Trebuchet MS" panose="020B0603020202020204" pitchFamily="34" charset="0"/>
              </a:rPr>
              <a:t>Conclusion</a:t>
            </a:r>
          </a:p>
        </p:txBody>
      </p:sp>
    </p:spTree>
    <p:extLst>
      <p:ext uri="{BB962C8B-B14F-4D97-AF65-F5344CB8AC3E}">
        <p14:creationId xmlns:p14="http://schemas.microsoft.com/office/powerpoint/2010/main" val="57218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1815882"/>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584775"/>
          </a:xfrm>
          <a:prstGeom prst="rect">
            <a:avLst/>
          </a:prstGeom>
          <a:noFill/>
        </p:spPr>
        <p:txBody>
          <a:bodyPr wrap="square" rtlCol="0">
            <a:spAutoFit/>
          </a:bodyPr>
          <a:lstStyle/>
          <a:p>
            <a:r>
              <a:rPr lang="en-GB" sz="3200" b="1" dirty="0">
                <a:ln>
                  <a:solidFill>
                    <a:srgbClr val="FFFF00"/>
                  </a:solidFill>
                </a:ln>
                <a:solidFill>
                  <a:schemeClr val="accent1">
                    <a:lumMod val="40000"/>
                    <a:lumOff val="60000"/>
                  </a:schemeClr>
                </a:solidFill>
              </a:rPr>
              <a:t>GIGO = ‘Garbage In, Garbage Out’!</a:t>
            </a:r>
          </a:p>
        </p:txBody>
      </p:sp>
      <p:sp>
        <p:nvSpPr>
          <p:cNvPr id="3" name="TextBox 2">
            <a:extLst>
              <a:ext uri="{FF2B5EF4-FFF2-40B4-BE49-F238E27FC236}">
                <a16:creationId xmlns:a16="http://schemas.microsoft.com/office/drawing/2014/main" id="{9217DD44-9433-4444-9A99-C0B1A1F40947}"/>
              </a:ext>
            </a:extLst>
          </p:cNvPr>
          <p:cNvSpPr txBox="1"/>
          <p:nvPr/>
        </p:nvSpPr>
        <p:spPr>
          <a:xfrm>
            <a:off x="904875" y="3257550"/>
            <a:ext cx="10982325" cy="1384995"/>
          </a:xfrm>
          <a:prstGeom prst="rect">
            <a:avLst/>
          </a:prstGeom>
          <a:noFill/>
        </p:spPr>
        <p:txBody>
          <a:bodyPr wrap="square" rtlCol="0">
            <a:spAutoFit/>
          </a:bodyPr>
          <a:lstStyle/>
          <a:p>
            <a:r>
              <a:rPr lang="en-GB" sz="2800" i="1" dirty="0">
                <a:latin typeface="Trebuchet MS" panose="020B0603020202020204" pitchFamily="34" charset="0"/>
              </a:rPr>
              <a:t>“Two thoughts cannot occupy the mind at the same time, so the choice is ours as to whether our thoughts will be constructive or destructive.”</a:t>
            </a:r>
            <a:r>
              <a:rPr lang="en-GB" sz="2800" dirty="0">
                <a:latin typeface="Trebuchet MS" panose="020B0603020202020204" pitchFamily="34" charset="0"/>
              </a:rPr>
              <a:t> </a:t>
            </a:r>
            <a:endParaRPr lang="en-GB" dirty="0"/>
          </a:p>
        </p:txBody>
      </p:sp>
    </p:spTree>
    <p:extLst>
      <p:ext uri="{BB962C8B-B14F-4D97-AF65-F5344CB8AC3E}">
        <p14:creationId xmlns:p14="http://schemas.microsoft.com/office/powerpoint/2010/main" val="321766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2246769"/>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1446550"/>
          </a:xfrm>
          <a:prstGeom prst="rect">
            <a:avLst/>
          </a:prstGeom>
          <a:noFill/>
        </p:spPr>
        <p:txBody>
          <a:bodyPr wrap="square" rtlCol="0">
            <a:spAutoFit/>
          </a:bodyPr>
          <a:lstStyle/>
          <a:p>
            <a:pPr marL="514350" indent="-514350">
              <a:buAutoNum type="arabicPeriod"/>
            </a:pPr>
            <a:r>
              <a:rPr lang="en-GB" sz="2400" b="1" dirty="0">
                <a:ln>
                  <a:solidFill>
                    <a:srgbClr val="FFFF00"/>
                  </a:solidFill>
                </a:ln>
                <a:solidFill>
                  <a:schemeClr val="accent1">
                    <a:lumMod val="40000"/>
                    <a:lumOff val="60000"/>
                  </a:schemeClr>
                </a:solidFill>
              </a:rPr>
              <a:t>The dangers of negative thinking</a:t>
            </a:r>
          </a:p>
          <a:p>
            <a:pPr marL="514350" indent="-514350">
              <a:buAutoNum type="arabicPeriod"/>
            </a:pPr>
            <a:r>
              <a:rPr lang="en-GB" sz="3200" b="1" dirty="0">
                <a:ln>
                  <a:solidFill>
                    <a:srgbClr val="FFFF00"/>
                  </a:solidFill>
                </a:ln>
                <a:solidFill>
                  <a:schemeClr val="accent1">
                    <a:lumMod val="40000"/>
                    <a:lumOff val="60000"/>
                  </a:schemeClr>
                </a:solidFill>
              </a:rPr>
              <a:t>The imperative of biblical thinking</a:t>
            </a:r>
          </a:p>
          <a:p>
            <a:pPr marL="514350" indent="-514350">
              <a:buAutoNum type="arabicPeriod"/>
            </a:pPr>
            <a:r>
              <a:rPr lang="en-GB" sz="3200" b="1" dirty="0">
                <a:ln>
                  <a:solidFill>
                    <a:srgbClr val="FFFF00"/>
                  </a:solidFill>
                </a:ln>
                <a:solidFill>
                  <a:schemeClr val="accent1">
                    <a:lumMod val="40000"/>
                    <a:lumOff val="60000"/>
                  </a:schemeClr>
                </a:solidFill>
              </a:rPr>
              <a:t>Time for action!</a:t>
            </a:r>
          </a:p>
        </p:txBody>
      </p:sp>
      <p:sp>
        <p:nvSpPr>
          <p:cNvPr id="3" name="TextBox 2">
            <a:extLst>
              <a:ext uri="{FF2B5EF4-FFF2-40B4-BE49-F238E27FC236}">
                <a16:creationId xmlns:a16="http://schemas.microsoft.com/office/drawing/2014/main" id="{DAC64A8F-B058-46E9-A482-26EEB6A27465}"/>
              </a:ext>
            </a:extLst>
          </p:cNvPr>
          <p:cNvSpPr txBox="1"/>
          <p:nvPr/>
        </p:nvSpPr>
        <p:spPr>
          <a:xfrm>
            <a:off x="4057650" y="4143375"/>
            <a:ext cx="4076700" cy="584775"/>
          </a:xfrm>
          <a:prstGeom prst="rect">
            <a:avLst/>
          </a:prstGeom>
          <a:noFill/>
        </p:spPr>
        <p:txBody>
          <a:bodyPr wrap="square" rtlCol="0">
            <a:spAutoFit/>
          </a:bodyPr>
          <a:lstStyle/>
          <a:p>
            <a:pPr algn="ctr"/>
            <a:r>
              <a:rPr lang="en-GB" sz="3200" b="1" dirty="0">
                <a:solidFill>
                  <a:srgbClr val="00B0F0"/>
                </a:solidFill>
                <a:latin typeface="Trebuchet MS" panose="020B0603020202020204" pitchFamily="34" charset="0"/>
              </a:rPr>
              <a:t>Conclusion</a:t>
            </a:r>
          </a:p>
        </p:txBody>
      </p:sp>
      <p:sp>
        <p:nvSpPr>
          <p:cNvPr id="4" name="TextBox 3">
            <a:extLst>
              <a:ext uri="{FF2B5EF4-FFF2-40B4-BE49-F238E27FC236}">
                <a16:creationId xmlns:a16="http://schemas.microsoft.com/office/drawing/2014/main" id="{F2ED03EF-87EF-4DDE-8A3A-28139FB8F582}"/>
              </a:ext>
            </a:extLst>
          </p:cNvPr>
          <p:cNvSpPr txBox="1"/>
          <p:nvPr/>
        </p:nvSpPr>
        <p:spPr>
          <a:xfrm>
            <a:off x="2062162" y="4876800"/>
            <a:ext cx="8067675" cy="584775"/>
          </a:xfrm>
          <a:prstGeom prst="rect">
            <a:avLst/>
          </a:prstGeom>
          <a:noFill/>
        </p:spPr>
        <p:txBody>
          <a:bodyPr wrap="square" rtlCol="0">
            <a:spAutoFit/>
          </a:bodyPr>
          <a:lstStyle/>
          <a:p>
            <a:pPr algn="ctr"/>
            <a:r>
              <a:rPr lang="en-GB" sz="3200" b="1" dirty="0">
                <a:latin typeface="Trebuchet MS" panose="020B0603020202020204" pitchFamily="34" charset="0"/>
              </a:rPr>
              <a:t>Remember which dog to feed!</a:t>
            </a:r>
          </a:p>
        </p:txBody>
      </p:sp>
    </p:spTree>
    <p:extLst>
      <p:ext uri="{BB962C8B-B14F-4D97-AF65-F5344CB8AC3E}">
        <p14:creationId xmlns:p14="http://schemas.microsoft.com/office/powerpoint/2010/main" val="2963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1815882"/>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584775"/>
          </a:xfrm>
          <a:prstGeom prst="rect">
            <a:avLst/>
          </a:prstGeom>
          <a:noFill/>
        </p:spPr>
        <p:txBody>
          <a:bodyPr wrap="square" rtlCol="0">
            <a:spAutoFit/>
          </a:bodyPr>
          <a:lstStyle/>
          <a:p>
            <a:r>
              <a:rPr lang="en-GB" sz="3200" b="1" dirty="0">
                <a:ln>
                  <a:solidFill>
                    <a:srgbClr val="FFFF00"/>
                  </a:solidFill>
                </a:ln>
                <a:solidFill>
                  <a:schemeClr val="accent1">
                    <a:lumMod val="40000"/>
                    <a:lumOff val="60000"/>
                  </a:schemeClr>
                </a:solidFill>
              </a:rPr>
              <a:t>1. The dangers of negative thinking</a:t>
            </a:r>
          </a:p>
        </p:txBody>
      </p:sp>
    </p:spTree>
    <p:extLst>
      <p:ext uri="{BB962C8B-B14F-4D97-AF65-F5344CB8AC3E}">
        <p14:creationId xmlns:p14="http://schemas.microsoft.com/office/powerpoint/2010/main" val="414060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1815882"/>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1015663"/>
          </a:xfrm>
          <a:prstGeom prst="rect">
            <a:avLst/>
          </a:prstGeom>
          <a:noFill/>
        </p:spPr>
        <p:txBody>
          <a:bodyPr wrap="square" rtlCol="0">
            <a:spAutoFit/>
          </a:bodyPr>
          <a:lstStyle/>
          <a:p>
            <a:pPr marL="514350" indent="-514350">
              <a:buAutoNum type="arabicPeriod"/>
            </a:pPr>
            <a:r>
              <a:rPr lang="en-GB" sz="3200" b="1" dirty="0">
                <a:ln>
                  <a:solidFill>
                    <a:srgbClr val="FFFF00"/>
                  </a:solidFill>
                </a:ln>
                <a:solidFill>
                  <a:schemeClr val="accent1">
                    <a:lumMod val="40000"/>
                    <a:lumOff val="60000"/>
                  </a:schemeClr>
                </a:solidFill>
              </a:rPr>
              <a:t>The dangers of negative thinking</a:t>
            </a:r>
          </a:p>
          <a:p>
            <a:pPr marL="971550" lvl="1" indent="-514350">
              <a:buFont typeface="+mj-lt"/>
              <a:buAutoNum type="alphaLcPeriod"/>
            </a:pPr>
            <a:r>
              <a:rPr lang="en-GB" sz="2800" b="1" dirty="0">
                <a:ln>
                  <a:solidFill>
                    <a:srgbClr val="FFFF00"/>
                  </a:solidFill>
                </a:ln>
                <a:solidFill>
                  <a:schemeClr val="accent3">
                    <a:lumMod val="60000"/>
                    <a:lumOff val="40000"/>
                  </a:schemeClr>
                </a:solidFill>
              </a:rPr>
              <a:t>The blame game</a:t>
            </a:r>
          </a:p>
        </p:txBody>
      </p:sp>
    </p:spTree>
    <p:extLst>
      <p:ext uri="{BB962C8B-B14F-4D97-AF65-F5344CB8AC3E}">
        <p14:creationId xmlns:p14="http://schemas.microsoft.com/office/powerpoint/2010/main" val="101550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1815882"/>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1384995"/>
          </a:xfrm>
          <a:prstGeom prst="rect">
            <a:avLst/>
          </a:prstGeom>
          <a:noFill/>
        </p:spPr>
        <p:txBody>
          <a:bodyPr wrap="square" rtlCol="0">
            <a:spAutoFit/>
          </a:bodyPr>
          <a:lstStyle/>
          <a:p>
            <a:pPr marL="514350" indent="-514350">
              <a:buAutoNum type="arabicPeriod"/>
            </a:pPr>
            <a:r>
              <a:rPr lang="en-GB" sz="3200" b="1" dirty="0">
                <a:ln>
                  <a:solidFill>
                    <a:srgbClr val="FFFF00"/>
                  </a:solidFill>
                </a:ln>
                <a:solidFill>
                  <a:schemeClr val="accent1">
                    <a:lumMod val="40000"/>
                    <a:lumOff val="60000"/>
                  </a:schemeClr>
                </a:solidFill>
              </a:rPr>
              <a:t>The dangers of negative thinking</a:t>
            </a:r>
          </a:p>
          <a:p>
            <a:pPr marL="971550" lvl="1" indent="-514350">
              <a:buFont typeface="+mj-lt"/>
              <a:buAutoNum type="alphaLcPeriod"/>
            </a:pPr>
            <a:r>
              <a:rPr lang="en-GB" sz="2400" b="1" dirty="0">
                <a:ln>
                  <a:solidFill>
                    <a:srgbClr val="FFFF00"/>
                  </a:solidFill>
                </a:ln>
                <a:solidFill>
                  <a:schemeClr val="accent3">
                    <a:lumMod val="60000"/>
                    <a:lumOff val="40000"/>
                  </a:schemeClr>
                </a:solidFill>
              </a:rPr>
              <a:t>The blame game</a:t>
            </a:r>
          </a:p>
          <a:p>
            <a:pPr marL="971550" lvl="1" indent="-514350">
              <a:buFont typeface="+mj-lt"/>
              <a:buAutoNum type="alphaLcPeriod"/>
            </a:pPr>
            <a:r>
              <a:rPr lang="en-GB" sz="2800" b="1" dirty="0">
                <a:ln>
                  <a:solidFill>
                    <a:srgbClr val="FFFF00"/>
                  </a:solidFill>
                </a:ln>
                <a:solidFill>
                  <a:schemeClr val="accent3">
                    <a:lumMod val="60000"/>
                    <a:lumOff val="40000"/>
                  </a:schemeClr>
                </a:solidFill>
              </a:rPr>
              <a:t>Self pity</a:t>
            </a:r>
          </a:p>
        </p:txBody>
      </p:sp>
    </p:spTree>
    <p:extLst>
      <p:ext uri="{BB962C8B-B14F-4D97-AF65-F5344CB8AC3E}">
        <p14:creationId xmlns:p14="http://schemas.microsoft.com/office/powerpoint/2010/main" val="174703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1815882"/>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1384995"/>
          </a:xfrm>
          <a:prstGeom prst="rect">
            <a:avLst/>
          </a:prstGeom>
          <a:noFill/>
        </p:spPr>
        <p:txBody>
          <a:bodyPr wrap="square" rtlCol="0">
            <a:spAutoFit/>
          </a:bodyPr>
          <a:lstStyle/>
          <a:p>
            <a:pPr marL="514350" indent="-514350">
              <a:buAutoNum type="arabicPeriod"/>
            </a:pPr>
            <a:r>
              <a:rPr lang="en-GB" sz="3200" b="1" dirty="0">
                <a:ln>
                  <a:solidFill>
                    <a:srgbClr val="FFFF00"/>
                  </a:solidFill>
                </a:ln>
                <a:solidFill>
                  <a:schemeClr val="accent1">
                    <a:lumMod val="40000"/>
                    <a:lumOff val="60000"/>
                  </a:schemeClr>
                </a:solidFill>
              </a:rPr>
              <a:t>The dangers of negative thinking</a:t>
            </a:r>
          </a:p>
          <a:p>
            <a:pPr marL="971550" lvl="1" indent="-514350">
              <a:buFont typeface="+mj-lt"/>
              <a:buAutoNum type="alphaLcPeriod"/>
            </a:pPr>
            <a:r>
              <a:rPr lang="en-GB" sz="2400" b="1" dirty="0">
                <a:ln>
                  <a:solidFill>
                    <a:srgbClr val="FFFF00"/>
                  </a:solidFill>
                </a:ln>
                <a:solidFill>
                  <a:schemeClr val="accent3">
                    <a:lumMod val="60000"/>
                    <a:lumOff val="40000"/>
                  </a:schemeClr>
                </a:solidFill>
              </a:rPr>
              <a:t>The blame game</a:t>
            </a:r>
          </a:p>
          <a:p>
            <a:pPr marL="971550" lvl="1" indent="-514350">
              <a:buFont typeface="+mj-lt"/>
              <a:buAutoNum type="alphaLcPeriod"/>
            </a:pPr>
            <a:r>
              <a:rPr lang="en-GB" sz="2800" b="1" dirty="0">
                <a:ln>
                  <a:solidFill>
                    <a:srgbClr val="FFFF00"/>
                  </a:solidFill>
                </a:ln>
                <a:solidFill>
                  <a:schemeClr val="accent3">
                    <a:lumMod val="60000"/>
                    <a:lumOff val="40000"/>
                  </a:schemeClr>
                </a:solidFill>
              </a:rPr>
              <a:t>Self pity</a:t>
            </a:r>
          </a:p>
        </p:txBody>
      </p:sp>
      <p:sp>
        <p:nvSpPr>
          <p:cNvPr id="3" name="TextBox 2">
            <a:extLst>
              <a:ext uri="{FF2B5EF4-FFF2-40B4-BE49-F238E27FC236}">
                <a16:creationId xmlns:a16="http://schemas.microsoft.com/office/drawing/2014/main" id="{FEB2C260-3554-411F-9D69-8CDF9D5C8337}"/>
              </a:ext>
            </a:extLst>
          </p:cNvPr>
          <p:cNvSpPr txBox="1"/>
          <p:nvPr/>
        </p:nvSpPr>
        <p:spPr>
          <a:xfrm>
            <a:off x="3257550" y="3391989"/>
            <a:ext cx="6591300" cy="461665"/>
          </a:xfrm>
          <a:prstGeom prst="rect">
            <a:avLst/>
          </a:prstGeom>
          <a:noFill/>
        </p:spPr>
        <p:txBody>
          <a:bodyPr wrap="square" rtlCol="0">
            <a:spAutoFit/>
          </a:bodyPr>
          <a:lstStyle/>
          <a:p>
            <a:r>
              <a:rPr lang="en-GB" sz="2400" dirty="0"/>
              <a:t>Example of Ahab (1 Kings 21:4)</a:t>
            </a:r>
          </a:p>
        </p:txBody>
      </p:sp>
    </p:spTree>
    <p:extLst>
      <p:ext uri="{BB962C8B-B14F-4D97-AF65-F5344CB8AC3E}">
        <p14:creationId xmlns:p14="http://schemas.microsoft.com/office/powerpoint/2010/main" val="184201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1815882"/>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1754326"/>
          </a:xfrm>
          <a:prstGeom prst="rect">
            <a:avLst/>
          </a:prstGeom>
          <a:noFill/>
        </p:spPr>
        <p:txBody>
          <a:bodyPr wrap="square" rtlCol="0">
            <a:spAutoFit/>
          </a:bodyPr>
          <a:lstStyle/>
          <a:p>
            <a:pPr marL="514350" indent="-514350">
              <a:buAutoNum type="arabicPeriod"/>
            </a:pPr>
            <a:r>
              <a:rPr lang="en-GB" sz="3200" b="1" dirty="0">
                <a:ln>
                  <a:solidFill>
                    <a:srgbClr val="FFFF00"/>
                  </a:solidFill>
                </a:ln>
                <a:solidFill>
                  <a:schemeClr val="accent1">
                    <a:lumMod val="40000"/>
                    <a:lumOff val="60000"/>
                  </a:schemeClr>
                </a:solidFill>
              </a:rPr>
              <a:t>The dangers of negative thinking</a:t>
            </a:r>
          </a:p>
          <a:p>
            <a:pPr marL="971550" lvl="1" indent="-514350">
              <a:buFont typeface="+mj-lt"/>
              <a:buAutoNum type="alphaLcPeriod"/>
            </a:pPr>
            <a:r>
              <a:rPr lang="en-GB" sz="2400" b="1" dirty="0">
                <a:ln>
                  <a:solidFill>
                    <a:srgbClr val="FFFF00"/>
                  </a:solidFill>
                </a:ln>
                <a:solidFill>
                  <a:schemeClr val="accent3">
                    <a:lumMod val="60000"/>
                    <a:lumOff val="40000"/>
                  </a:schemeClr>
                </a:solidFill>
              </a:rPr>
              <a:t>The blame game</a:t>
            </a:r>
          </a:p>
          <a:p>
            <a:pPr marL="971550" lvl="1" indent="-514350">
              <a:buFont typeface="+mj-lt"/>
              <a:buAutoNum type="alphaLcPeriod"/>
            </a:pPr>
            <a:r>
              <a:rPr lang="en-GB" sz="2400" b="1" dirty="0">
                <a:ln>
                  <a:solidFill>
                    <a:srgbClr val="FFFF00"/>
                  </a:solidFill>
                </a:ln>
                <a:solidFill>
                  <a:schemeClr val="accent3">
                    <a:lumMod val="60000"/>
                    <a:lumOff val="40000"/>
                  </a:schemeClr>
                </a:solidFill>
              </a:rPr>
              <a:t>Self pity</a:t>
            </a:r>
          </a:p>
          <a:p>
            <a:pPr marL="971550" lvl="1" indent="-514350">
              <a:buFont typeface="+mj-lt"/>
              <a:buAutoNum type="alphaLcPeriod"/>
            </a:pPr>
            <a:r>
              <a:rPr lang="en-GB" sz="2800" b="1" dirty="0">
                <a:ln>
                  <a:solidFill>
                    <a:srgbClr val="FFFF00"/>
                  </a:solidFill>
                </a:ln>
                <a:solidFill>
                  <a:schemeClr val="accent3">
                    <a:lumMod val="60000"/>
                    <a:lumOff val="40000"/>
                  </a:schemeClr>
                </a:solidFill>
              </a:rPr>
              <a:t>Unwillingness to change</a:t>
            </a:r>
          </a:p>
        </p:txBody>
      </p:sp>
    </p:spTree>
    <p:extLst>
      <p:ext uri="{BB962C8B-B14F-4D97-AF65-F5344CB8AC3E}">
        <p14:creationId xmlns:p14="http://schemas.microsoft.com/office/powerpoint/2010/main" val="170668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E27EB-9F5D-4818-88B5-9462F942ED02}"/>
              </a:ext>
            </a:extLst>
          </p:cNvPr>
          <p:cNvSpPr txBox="1"/>
          <p:nvPr/>
        </p:nvSpPr>
        <p:spPr>
          <a:xfrm>
            <a:off x="4981575" y="247650"/>
            <a:ext cx="6905625" cy="1815882"/>
          </a:xfrm>
          <a:prstGeom prst="rect">
            <a:avLst/>
          </a:prstGeom>
          <a:noFill/>
        </p:spPr>
        <p:txBody>
          <a:bodyPr wrap="square" rtlCol="0">
            <a:spAutoFit/>
          </a:bodyPr>
          <a:lstStyle/>
          <a:p>
            <a:r>
              <a:rPr lang="en-GB" sz="2800" b="1" i="1" dirty="0">
                <a:ln>
                  <a:solidFill>
                    <a:schemeClr val="tx1"/>
                  </a:solidFill>
                </a:ln>
                <a:solidFill>
                  <a:srgbClr val="FFFF00"/>
                </a:solidFill>
              </a:rPr>
              <a:t>Whatever is true, noble, right, pure, lovely, admirable – if anything is excellent or praiseworthy – think about such things.”</a:t>
            </a:r>
          </a:p>
          <a:p>
            <a:r>
              <a:rPr lang="en-GB" sz="2800" b="1" dirty="0">
                <a:ln>
                  <a:solidFill>
                    <a:schemeClr val="tx1"/>
                  </a:solidFill>
                </a:ln>
                <a:solidFill>
                  <a:srgbClr val="FFFF00"/>
                </a:solidFill>
              </a:rPr>
              <a:t>Phil.4:8</a:t>
            </a:r>
            <a:endParaRPr lang="en-GB" dirty="0">
              <a:ln>
                <a:solidFill>
                  <a:schemeClr val="tx1"/>
                </a:solidFill>
              </a:ln>
            </a:endParaRPr>
          </a:p>
        </p:txBody>
      </p:sp>
      <p:sp>
        <p:nvSpPr>
          <p:cNvPr id="10" name="Thought Bubble: Cloud 9">
            <a:extLst>
              <a:ext uri="{FF2B5EF4-FFF2-40B4-BE49-F238E27FC236}">
                <a16:creationId xmlns:a16="http://schemas.microsoft.com/office/drawing/2014/main" id="{50994909-69FD-46AF-AAEF-9FC3A95047D6}"/>
              </a:ext>
            </a:extLst>
          </p:cNvPr>
          <p:cNvSpPr/>
          <p:nvPr/>
        </p:nvSpPr>
        <p:spPr>
          <a:xfrm>
            <a:off x="428625" y="381000"/>
            <a:ext cx="4248150" cy="168253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EEBBF9-A2C0-4E00-8975-4C0E4C815C79}"/>
              </a:ext>
            </a:extLst>
          </p:cNvPr>
          <p:cNvSpPr txBox="1"/>
          <p:nvPr/>
        </p:nvSpPr>
        <p:spPr>
          <a:xfrm>
            <a:off x="904875" y="529768"/>
            <a:ext cx="3371849" cy="1384995"/>
          </a:xfrm>
          <a:prstGeom prst="rect">
            <a:avLst/>
          </a:prstGeom>
          <a:noFill/>
        </p:spPr>
        <p:txBody>
          <a:bodyPr wrap="square" rtlCol="0">
            <a:spAutoFit/>
          </a:bodyPr>
          <a:lstStyle/>
          <a:p>
            <a:pPr algn="ctr"/>
            <a:r>
              <a:rPr lang="en-GB" sz="2800" b="1" dirty="0">
                <a:ln>
                  <a:solidFill>
                    <a:schemeClr val="bg2">
                      <a:lumMod val="75000"/>
                    </a:schemeClr>
                  </a:solidFill>
                </a:ln>
                <a:solidFill>
                  <a:srgbClr val="FF0000"/>
                </a:solidFill>
                <a:latin typeface="Tahoma" panose="020B0604030504040204" pitchFamily="34" charset="0"/>
                <a:ea typeface="Tahoma" panose="020B0604030504040204" pitchFamily="34" charset="0"/>
                <a:cs typeface="Tahoma" panose="020B0604030504040204" pitchFamily="34" charset="0"/>
              </a:rPr>
              <a:t>The importance of thinking biblically</a:t>
            </a:r>
          </a:p>
        </p:txBody>
      </p:sp>
      <p:sp>
        <p:nvSpPr>
          <p:cNvPr id="2" name="TextBox 1">
            <a:extLst>
              <a:ext uri="{FF2B5EF4-FFF2-40B4-BE49-F238E27FC236}">
                <a16:creationId xmlns:a16="http://schemas.microsoft.com/office/drawing/2014/main" id="{49EF8FE5-EA1C-4FC3-AE86-AF80048A43DD}"/>
              </a:ext>
            </a:extLst>
          </p:cNvPr>
          <p:cNvSpPr txBox="1"/>
          <p:nvPr/>
        </p:nvSpPr>
        <p:spPr>
          <a:xfrm>
            <a:off x="696686" y="2473234"/>
            <a:ext cx="8790214" cy="2123658"/>
          </a:xfrm>
          <a:prstGeom prst="rect">
            <a:avLst/>
          </a:prstGeom>
          <a:noFill/>
        </p:spPr>
        <p:txBody>
          <a:bodyPr wrap="square" rtlCol="0">
            <a:spAutoFit/>
          </a:bodyPr>
          <a:lstStyle/>
          <a:p>
            <a:pPr marL="514350" indent="-514350">
              <a:buAutoNum type="arabicPeriod"/>
            </a:pPr>
            <a:r>
              <a:rPr lang="en-GB" sz="3200" b="1" dirty="0">
                <a:ln>
                  <a:solidFill>
                    <a:srgbClr val="FFFF00"/>
                  </a:solidFill>
                </a:ln>
                <a:solidFill>
                  <a:schemeClr val="accent1">
                    <a:lumMod val="40000"/>
                    <a:lumOff val="60000"/>
                  </a:schemeClr>
                </a:solidFill>
              </a:rPr>
              <a:t>The dangers of negative thinking</a:t>
            </a:r>
          </a:p>
          <a:p>
            <a:pPr marL="971550" lvl="1" indent="-514350">
              <a:buFont typeface="+mj-lt"/>
              <a:buAutoNum type="alphaLcPeriod"/>
            </a:pPr>
            <a:r>
              <a:rPr lang="en-GB" sz="2400" b="1" dirty="0">
                <a:ln>
                  <a:solidFill>
                    <a:srgbClr val="FFFF00"/>
                  </a:solidFill>
                </a:ln>
                <a:solidFill>
                  <a:schemeClr val="accent3">
                    <a:lumMod val="60000"/>
                    <a:lumOff val="40000"/>
                  </a:schemeClr>
                </a:solidFill>
              </a:rPr>
              <a:t>The blame game</a:t>
            </a:r>
          </a:p>
          <a:p>
            <a:pPr marL="971550" lvl="1" indent="-514350">
              <a:buFont typeface="+mj-lt"/>
              <a:buAutoNum type="alphaLcPeriod"/>
            </a:pPr>
            <a:r>
              <a:rPr lang="en-GB" sz="2400" b="1" dirty="0">
                <a:ln>
                  <a:solidFill>
                    <a:srgbClr val="FFFF00"/>
                  </a:solidFill>
                </a:ln>
                <a:solidFill>
                  <a:schemeClr val="accent3">
                    <a:lumMod val="60000"/>
                    <a:lumOff val="40000"/>
                  </a:schemeClr>
                </a:solidFill>
              </a:rPr>
              <a:t>Self pity</a:t>
            </a:r>
          </a:p>
          <a:p>
            <a:pPr marL="971550" lvl="1" indent="-514350">
              <a:buFont typeface="+mj-lt"/>
              <a:buAutoNum type="alphaLcPeriod"/>
            </a:pPr>
            <a:r>
              <a:rPr lang="en-GB" sz="2400" b="1" dirty="0">
                <a:ln>
                  <a:solidFill>
                    <a:srgbClr val="FFFF00"/>
                  </a:solidFill>
                </a:ln>
                <a:solidFill>
                  <a:schemeClr val="accent3">
                    <a:lumMod val="60000"/>
                    <a:lumOff val="40000"/>
                  </a:schemeClr>
                </a:solidFill>
              </a:rPr>
              <a:t>Unwillingness to change</a:t>
            </a:r>
          </a:p>
          <a:p>
            <a:pPr marL="971550" lvl="1" indent="-514350">
              <a:buFont typeface="+mj-lt"/>
              <a:buAutoNum type="alphaLcPeriod"/>
            </a:pPr>
            <a:r>
              <a:rPr lang="en-GB" sz="2800" b="1" dirty="0">
                <a:ln>
                  <a:solidFill>
                    <a:srgbClr val="FFFF00"/>
                  </a:solidFill>
                </a:ln>
                <a:solidFill>
                  <a:schemeClr val="accent3">
                    <a:lumMod val="60000"/>
                    <a:lumOff val="40000"/>
                  </a:schemeClr>
                </a:solidFill>
              </a:rPr>
              <a:t>Anger and bitterness</a:t>
            </a:r>
          </a:p>
        </p:txBody>
      </p:sp>
    </p:spTree>
    <p:extLst>
      <p:ext uri="{BB962C8B-B14F-4D97-AF65-F5344CB8AC3E}">
        <p14:creationId xmlns:p14="http://schemas.microsoft.com/office/powerpoint/2010/main" val="46672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2B2A868B-6BC2-4B3E-98B9-1258F41035DE}"/>
    </a:ext>
  </a:extLst>
</a:theme>
</file>

<file path=docProps/app.xml><?xml version="1.0" encoding="utf-8"?>
<Properties xmlns="http://schemas.openxmlformats.org/officeDocument/2006/extended-properties" xmlns:vt="http://schemas.openxmlformats.org/officeDocument/2006/docPropsVTypes">
  <Template>Vapor Trail</Template>
  <TotalTime>745</TotalTime>
  <Words>1845</Words>
  <Application>Microsoft Office PowerPoint</Application>
  <PresentationFormat>Widescreen</PresentationFormat>
  <Paragraphs>239</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Century Gothic</vt:lpstr>
      <vt:lpstr>Tahoma</vt:lpstr>
      <vt:lpstr>Trebuchet MS</vt:lpstr>
      <vt:lpstr>Wingdings</vt:lpstr>
      <vt:lpstr>Vapor Trail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Howells</dc:creator>
  <cp:lastModifiedBy>Josh Tanton</cp:lastModifiedBy>
  <cp:revision>27</cp:revision>
  <dcterms:created xsi:type="dcterms:W3CDTF">2018-12-16T15:18:28Z</dcterms:created>
  <dcterms:modified xsi:type="dcterms:W3CDTF">2019-01-06T12:00:23Z</dcterms:modified>
</cp:coreProperties>
</file>